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62"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embeddedFontLst>
    <p:embeddedFont>
      <p:font typeface="Raleway" pitchFamily="2" charset="77"/>
      <p:regular r:id="rId14"/>
      <p:bold r:id="rId15"/>
      <p:italic r:id="rId16"/>
      <p:boldItalic r:id="rId17"/>
    </p:embeddedFont>
    <p:embeddedFont>
      <p:font typeface="Source Sans Pro" panose="020B050303040302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6"/>
    <p:restoredTop sz="94648"/>
  </p:normalViewPr>
  <p:slideViewPr>
    <p:cSldViewPr snapToGrid="0" snapToObjects="1">
      <p:cViewPr varScale="1">
        <p:scale>
          <a:sx n="107" d="100"/>
          <a:sy n="107" d="100"/>
        </p:scale>
        <p:origin x="536" y="1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As a team coming together, Gustavo, Jewel, and Stacey will share their leadership styles, traits, and practices. This presentation will also present on the strengths and weakness of their democratic leadership; why public health professionals should be aware of personal leadership styles, traits, and practices; how integration of tenets of servant leaderships can empower and influence others; and why leaders who practice servant leadership have a strong understanding of their personal leadership traits can be successful. </a:t>
            </a:r>
            <a:endParaRPr/>
          </a:p>
        </p:txBody>
      </p:sp>
      <p:sp>
        <p:nvSpPr>
          <p:cNvPr id="84" name="Google Shape;84;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aeb1eddffd_0_1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aeb1eddff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Times New Roman"/>
                <a:ea typeface="Times New Roman"/>
                <a:cs typeface="Times New Roman"/>
                <a:sym typeface="Times New Roman"/>
              </a:rPr>
              <a:t>The leadership style assessment strongly shows the type of leader of Gustavo. He has a democratic leadership style, which conveys with the traits that listed above. Gustavo exudes these traits, feels that every leader must possess such traits and excel to become a better person each and every day. </a:t>
            </a:r>
            <a:endParaRPr sz="1200">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aeb1eddffd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aeb1eddff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Times New Roman"/>
                <a:ea typeface="Times New Roman"/>
                <a:cs typeface="Times New Roman"/>
                <a:sym typeface="Times New Roman"/>
              </a:rPr>
              <a:t>Jewel’s leadership style falls under the democratic or participative leadership style. </a:t>
            </a:r>
            <a:r>
              <a:rPr lang="en-US" sz="1200">
                <a:solidFill>
                  <a:schemeClr val="dk1"/>
                </a:solidFill>
                <a:highlight>
                  <a:srgbClr val="FFFFFF"/>
                </a:highlight>
                <a:latin typeface="Times New Roman"/>
                <a:ea typeface="Times New Roman"/>
                <a:cs typeface="Times New Roman"/>
                <a:sym typeface="Times New Roman"/>
              </a:rPr>
              <a:t>Based on a the leadership style she is a leader who does have the final say in decisions, however it is very important that she listens to her team and takes their ideas into consideration. As a leader, Jewel believes it is important that she builds a trustworthy relation with her team, so they feel welcome to share their opinion with leadership and they know that leadership does value their opinions. </a:t>
            </a:r>
            <a:endParaRPr sz="1200">
              <a:latin typeface="Times New Roman"/>
              <a:ea typeface="Times New Roman"/>
              <a:cs typeface="Times New Roman"/>
              <a:sym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aeb1eddffd_0_2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aeb1eddff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70000"/>
              </a:lnSpc>
              <a:spcBef>
                <a:spcPts val="1000"/>
              </a:spcBef>
              <a:spcAft>
                <a:spcPts val="0"/>
              </a:spcAft>
              <a:buNone/>
            </a:pPr>
            <a:r>
              <a:rPr lang="en-US" sz="1340">
                <a:solidFill>
                  <a:schemeClr val="dk1"/>
                </a:solidFill>
                <a:latin typeface="Times New Roman"/>
                <a:ea typeface="Times New Roman"/>
                <a:cs typeface="Times New Roman"/>
                <a:sym typeface="Times New Roman"/>
              </a:rPr>
              <a:t>Stacey also has a democratic leadership style. She likes to </a:t>
            </a:r>
            <a:r>
              <a:rPr lang="en-US" sz="1240">
                <a:latin typeface="Times New Roman"/>
                <a:ea typeface="Times New Roman"/>
                <a:cs typeface="Times New Roman"/>
                <a:sym typeface="Times New Roman"/>
              </a:rPr>
              <a:t>involve team members in the process and build trust amongst those involved in the program efforts. When people feel engaged, valued, and acknowledged this allowed the activities, objectives, and goals to be met. People also have valuable insight into a problem or process and their creative input and fresh ideas allow progress be done together rather than alone. </a:t>
            </a:r>
            <a:endParaRPr sz="1240">
              <a:latin typeface="Times New Roman"/>
              <a:ea typeface="Times New Roman"/>
              <a:cs typeface="Times New Roman"/>
              <a:sym typeface="Times New Roman"/>
            </a:endParaRPr>
          </a:p>
          <a:p>
            <a:pPr marL="0" lvl="0" indent="0" algn="l" rtl="0">
              <a:lnSpc>
                <a:spcPct val="70000"/>
              </a:lnSpc>
              <a:spcBef>
                <a:spcPts val="1000"/>
              </a:spcBef>
              <a:spcAft>
                <a:spcPts val="2100"/>
              </a:spcAft>
              <a:buClr>
                <a:schemeClr val="dk1"/>
              </a:buClr>
              <a:buSzPts val="1100"/>
              <a:buFont typeface="Arial"/>
              <a:buNone/>
            </a:pPr>
            <a:r>
              <a:rPr lang="en-US" sz="1240">
                <a:latin typeface="Times New Roman"/>
                <a:ea typeface="Times New Roman"/>
                <a:cs typeface="Times New Roman"/>
                <a:sym typeface="Times New Roman"/>
              </a:rPr>
              <a:t>Some commonalities among Gustavo, Jewel, and Stacey is their democratic leadership style. Although each member have honesty and caring as traits that are similar, all possess traits that they were learned through their experience as a public health professionals. The practices that each member also demonstrate include is upholding oneself to be honest, respectful, creative, and inspiring. </a:t>
            </a:r>
            <a:endParaRPr sz="1240">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aeb1eddffd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aeb1eddff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120650" algn="l" rtl="0">
              <a:lnSpc>
                <a:spcPct val="90000"/>
              </a:lnSpc>
              <a:spcBef>
                <a:spcPts val="0"/>
              </a:spcBef>
              <a:spcAft>
                <a:spcPts val="0"/>
              </a:spcAft>
              <a:buClr>
                <a:schemeClr val="dk1"/>
              </a:buClr>
              <a:buSzPts val="100"/>
              <a:buFont typeface="Times New Roman"/>
              <a:buChar char="•"/>
            </a:pPr>
            <a:r>
              <a:rPr lang="en-US" sz="1200">
                <a:solidFill>
                  <a:schemeClr val="dk1"/>
                </a:solidFill>
                <a:latin typeface="Times New Roman"/>
                <a:ea typeface="Times New Roman"/>
                <a:cs typeface="Times New Roman"/>
                <a:sym typeface="Times New Roman"/>
              </a:rPr>
              <a:t>The commonalities between group members' strengths:</a:t>
            </a:r>
            <a:endParaRPr sz="1200">
              <a:solidFill>
                <a:schemeClr val="dk1"/>
              </a:solidFill>
              <a:latin typeface="Times New Roman"/>
              <a:ea typeface="Times New Roman"/>
              <a:cs typeface="Times New Roman"/>
              <a:sym typeface="Times New Roman"/>
            </a:endParaRPr>
          </a:p>
          <a:p>
            <a:pPr marL="228600" lvl="0" indent="-180340" algn="l" rtl="0">
              <a:lnSpc>
                <a:spcPct val="70000"/>
              </a:lnSpc>
              <a:spcBef>
                <a:spcPts val="100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It is very important that to listen to our team and take their ideas into consideration. </a:t>
            </a:r>
            <a:endParaRPr sz="1200">
              <a:solidFill>
                <a:schemeClr val="dk1"/>
              </a:solidFill>
              <a:latin typeface="Times New Roman"/>
              <a:ea typeface="Times New Roman"/>
              <a:cs typeface="Times New Roman"/>
              <a:sym typeface="Times New Roman"/>
            </a:endParaRPr>
          </a:p>
          <a:p>
            <a:pPr marL="228600" lvl="0" indent="-180340" algn="l" rtl="0">
              <a:lnSpc>
                <a:spcPct val="70000"/>
              </a:lnSpc>
              <a:spcBef>
                <a:spcPts val="100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As a leader it is important to build a trustworthy relation with our team, so they can feel welcome to share their opinion with us and they know that we value their opini</a:t>
            </a:r>
            <a:r>
              <a:rPr lang="en-US" sz="1200">
                <a:latin typeface="Times New Roman"/>
                <a:ea typeface="Times New Roman"/>
                <a:cs typeface="Times New Roman"/>
                <a:sym typeface="Times New Roman"/>
              </a:rPr>
              <a:t>ons. Building trust between us and those we work amongst is a strength.</a:t>
            </a:r>
            <a:endParaRPr sz="1200">
              <a:latin typeface="Times New Roman"/>
              <a:ea typeface="Times New Roman"/>
              <a:cs typeface="Times New Roman"/>
              <a:sym typeface="Times New Roman"/>
            </a:endParaRPr>
          </a:p>
          <a:p>
            <a:pPr marL="228600" lvl="0" indent="-190500" algn="l" rtl="0">
              <a:lnSpc>
                <a:spcPct val="70000"/>
              </a:lnSpc>
              <a:spcBef>
                <a:spcPts val="1000"/>
              </a:spcBef>
              <a:spcAft>
                <a:spcPts val="0"/>
              </a:spcAft>
              <a:buClr>
                <a:srgbClr val="000000"/>
              </a:buClr>
              <a:buSzPts val="1200"/>
              <a:buFont typeface="Times New Roman"/>
              <a:buChar char="•"/>
            </a:pPr>
            <a:r>
              <a:rPr lang="en-US" sz="1200">
                <a:latin typeface="Times New Roman"/>
                <a:ea typeface="Times New Roman"/>
                <a:cs typeface="Times New Roman"/>
                <a:sym typeface="Times New Roman"/>
              </a:rPr>
              <a:t>We believe that actively involving our team members in the process. When people feel engaged, valued, and acknowledged this allows the activities, objectives, and goals to be met. People also have valuable insight about a problem or process and their creative input and fresh ideas allow us to progress together rather than alone. Staff and team members should also be able to express their opinions and feelings.</a:t>
            </a:r>
            <a:endParaRPr sz="1200">
              <a:latin typeface="Times New Roman"/>
              <a:ea typeface="Times New Roman"/>
              <a:cs typeface="Times New Roman"/>
              <a:sym typeface="Times New Roman"/>
            </a:endParaRPr>
          </a:p>
          <a:p>
            <a:pPr marL="228600" lvl="0" indent="-190500" algn="l" rtl="0">
              <a:lnSpc>
                <a:spcPct val="90000"/>
              </a:lnSpc>
              <a:spcBef>
                <a:spcPts val="1000"/>
              </a:spcBef>
              <a:spcAft>
                <a:spcPts val="0"/>
              </a:spcAft>
              <a:buClr>
                <a:schemeClr val="dk1"/>
              </a:buClr>
              <a:buSzPts val="1200"/>
              <a:buFont typeface="Times New Roman"/>
              <a:buChar char="•"/>
            </a:pPr>
            <a:r>
              <a:rPr lang="en-US" sz="1200">
                <a:latin typeface="Times New Roman"/>
                <a:ea typeface="Times New Roman"/>
                <a:cs typeface="Times New Roman"/>
                <a:sym typeface="Times New Roman"/>
              </a:rPr>
              <a:t>It is imperative to work together too. When we plan as a team we can create the best </a:t>
            </a:r>
            <a:r>
              <a:rPr lang="en-US" sz="1200">
                <a:solidFill>
                  <a:schemeClr val="dk1"/>
                </a:solidFill>
                <a:latin typeface="Times New Roman"/>
                <a:ea typeface="Times New Roman"/>
                <a:cs typeface="Times New Roman"/>
                <a:sym typeface="Times New Roman"/>
              </a:rPr>
              <a:t>patient quality and positive outcomes. It is known that when there is trust, confidence, teamwork collaboration, and knowledge, things can work better and efficiently.</a:t>
            </a:r>
            <a:endParaRPr sz="12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aeb1eddffd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aeb1eddffd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228600" lvl="0" indent="0" algn="l" rtl="0">
              <a:lnSpc>
                <a:spcPct val="90000"/>
              </a:lnSpc>
              <a:spcBef>
                <a:spcPts val="0"/>
              </a:spcBef>
              <a:spcAft>
                <a:spcPts val="0"/>
              </a:spcAft>
              <a:buNone/>
            </a:pPr>
            <a:r>
              <a:rPr lang="en-US" sz="1200">
                <a:solidFill>
                  <a:schemeClr val="dk1"/>
                </a:solidFill>
                <a:latin typeface="Times New Roman"/>
                <a:ea typeface="Times New Roman"/>
                <a:cs typeface="Times New Roman"/>
                <a:sym typeface="Times New Roman"/>
              </a:rPr>
              <a:t>Compare the personal leadership styles of your group members, including commonalities between group members' strengths and weaknesses.</a:t>
            </a:r>
            <a:endParaRPr sz="1200">
              <a:solidFill>
                <a:schemeClr val="dk1"/>
              </a:solidFill>
              <a:latin typeface="Times New Roman"/>
              <a:ea typeface="Times New Roman"/>
              <a:cs typeface="Times New Roman"/>
              <a:sym typeface="Times New Roman"/>
            </a:endParaRPr>
          </a:p>
          <a:p>
            <a:pPr marL="228600" lvl="0" indent="-190500" algn="l" rtl="0">
              <a:lnSpc>
                <a:spcPct val="90000"/>
              </a:lnSpc>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As leaders that leans more to the democratic leadership style it allows us to take our team ideas and opinion into consideration before making a decision, however this sometimes can be a disadvantage or weakness to this leadership style. </a:t>
            </a:r>
            <a:endParaRPr sz="1200">
              <a:solidFill>
                <a:schemeClr val="dk1"/>
              </a:solidFill>
              <a:latin typeface="Times New Roman"/>
              <a:ea typeface="Times New Roman"/>
              <a:cs typeface="Times New Roman"/>
              <a:sym typeface="Times New Roman"/>
            </a:endParaRPr>
          </a:p>
          <a:p>
            <a:pPr marL="228600" lvl="0" indent="-190500" algn="l" rtl="0">
              <a:lnSpc>
                <a:spcPct val="90000"/>
              </a:lnSpc>
              <a:spcBef>
                <a:spcPts val="0"/>
              </a:spcBef>
              <a:spcAft>
                <a:spcPts val="0"/>
              </a:spcAft>
              <a:buClr>
                <a:schemeClr val="dk1"/>
              </a:buClr>
              <a:buSzPts val="1200"/>
              <a:buFont typeface="Times New Roman"/>
              <a:buChar char="•"/>
            </a:pPr>
            <a:r>
              <a:rPr lang="en-US" sz="1200">
                <a:solidFill>
                  <a:schemeClr val="dk1"/>
                </a:solidFill>
                <a:latin typeface="Times New Roman"/>
                <a:ea typeface="Times New Roman"/>
                <a:cs typeface="Times New Roman"/>
                <a:sym typeface="Times New Roman"/>
              </a:rPr>
              <a:t>The first weakness Jewel faces as a democratic leadership style is that she require extra time to implement a decision. This is  because their are </a:t>
            </a:r>
            <a:r>
              <a:rPr lang="en-US" sz="1200">
                <a:highlight>
                  <a:srgbClr val="FFFFFF"/>
                </a:highlight>
                <a:latin typeface="Times New Roman"/>
                <a:ea typeface="Times New Roman"/>
                <a:cs typeface="Times New Roman"/>
                <a:sym typeface="Times New Roman"/>
              </a:rPr>
              <a:t>direct reports involved in the decision-making process, which require more time and resources to make the correct choice. Also, if this process is ineffective, then it can obstruct productivity and decrease the pace of the workflow.</a:t>
            </a:r>
            <a:endParaRPr sz="1200">
              <a:highlight>
                <a:srgbClr val="FFFFFF"/>
              </a:highlight>
              <a:latin typeface="Times New Roman"/>
              <a:ea typeface="Times New Roman"/>
              <a:cs typeface="Times New Roman"/>
              <a:sym typeface="Times New Roman"/>
            </a:endParaRPr>
          </a:p>
          <a:p>
            <a:pPr marL="228600" lvl="0" indent="-190500" algn="l" rtl="0">
              <a:lnSpc>
                <a:spcPct val="90000"/>
              </a:lnSpc>
              <a:spcBef>
                <a:spcPts val="0"/>
              </a:spcBef>
              <a:spcAft>
                <a:spcPts val="0"/>
              </a:spcAft>
              <a:buClr>
                <a:schemeClr val="dk1"/>
              </a:buClr>
              <a:buSzPts val="1200"/>
              <a:buFont typeface="Times New Roman"/>
              <a:buChar char="•"/>
            </a:pPr>
            <a:r>
              <a:rPr lang="en-US" sz="1200">
                <a:highlight>
                  <a:srgbClr val="FFFFFF"/>
                </a:highlight>
                <a:latin typeface="Times New Roman"/>
                <a:ea typeface="Times New Roman"/>
                <a:cs typeface="Times New Roman"/>
                <a:sym typeface="Times New Roman"/>
              </a:rPr>
              <a:t>Jewel also relies on the expertise of the team to be useful, which is a weakness for her. One take on the leadership role  because they believe that they have the capability to make a final decision when needed, however democratic leader relies on the expertise of their team before making a decision. This can then work against us because sometimes the team members does not have the experience needed to give a meaningful feedback. (ConnectUs, 2019)</a:t>
            </a:r>
            <a:endParaRPr sz="1200">
              <a:highlight>
                <a:srgbClr val="FFFFFF"/>
              </a:highlight>
              <a:latin typeface="Times New Roman"/>
              <a:ea typeface="Times New Roman"/>
              <a:cs typeface="Times New Roman"/>
              <a:sym typeface="Times New Roman"/>
            </a:endParaRPr>
          </a:p>
          <a:p>
            <a:pPr marL="228600" lvl="0" indent="-190500" algn="l" rtl="0">
              <a:lnSpc>
                <a:spcPct val="90000"/>
              </a:lnSpc>
              <a:spcBef>
                <a:spcPts val="0"/>
              </a:spcBef>
              <a:spcAft>
                <a:spcPts val="0"/>
              </a:spcAft>
              <a:buClr>
                <a:schemeClr val="dk1"/>
              </a:buClr>
              <a:buSzPts val="1200"/>
              <a:buFont typeface="Times New Roman"/>
              <a:buChar char="•"/>
            </a:pPr>
            <a:r>
              <a:rPr lang="en-US" sz="1200">
                <a:highlight>
                  <a:srgbClr val="FFFFFF"/>
                </a:highlight>
                <a:latin typeface="Times New Roman"/>
                <a:ea typeface="Times New Roman"/>
                <a:cs typeface="Times New Roman"/>
                <a:sym typeface="Times New Roman"/>
              </a:rPr>
              <a:t>Gustavo weakness is </a:t>
            </a:r>
            <a:r>
              <a:rPr lang="en-US" sz="1200">
                <a:solidFill>
                  <a:schemeClr val="dk1"/>
                </a:solidFill>
                <a:highlight>
                  <a:srgbClr val="FFFFFF"/>
                </a:highlight>
                <a:latin typeface="Times New Roman"/>
                <a:ea typeface="Times New Roman"/>
                <a:cs typeface="Times New Roman"/>
                <a:sym typeface="Times New Roman"/>
              </a:rPr>
              <a:t>that he sometimes encourage workplace procrastination. The fact that everyone are given opportunity to share their experiences, voice their opinions, or offer their perspective, the time it takes to reach a final decision can become a liability (ConnectUs, 2019). Also not everyone’s point of view will be the right one which then causes issues and delay final decisions. </a:t>
            </a:r>
            <a:endParaRPr sz="1200">
              <a:solidFill>
                <a:schemeClr val="dk1"/>
              </a:solidFill>
              <a:highlight>
                <a:srgbClr val="FFFFFF"/>
              </a:highlight>
              <a:latin typeface="Times New Roman"/>
              <a:ea typeface="Times New Roman"/>
              <a:cs typeface="Times New Roman"/>
              <a:sym typeface="Times New Roman"/>
            </a:endParaRPr>
          </a:p>
          <a:p>
            <a:pPr marL="228600" lvl="0" indent="-190500" algn="l" rtl="0">
              <a:lnSpc>
                <a:spcPct val="90000"/>
              </a:lnSpc>
              <a:spcBef>
                <a:spcPts val="0"/>
              </a:spcBef>
              <a:spcAft>
                <a:spcPts val="0"/>
              </a:spcAft>
              <a:buClr>
                <a:schemeClr val="dk1"/>
              </a:buClr>
              <a:buSzPts val="1200"/>
              <a:buFont typeface="Calibri"/>
              <a:buChar char="•"/>
            </a:pPr>
            <a:r>
              <a:rPr lang="en-US" sz="1200">
                <a:solidFill>
                  <a:schemeClr val="dk1"/>
                </a:solidFill>
                <a:highlight>
                  <a:srgbClr val="FFFFFF"/>
                </a:highlight>
                <a:latin typeface="Times New Roman"/>
                <a:ea typeface="Times New Roman"/>
                <a:cs typeface="Times New Roman"/>
                <a:sym typeface="Times New Roman"/>
              </a:rPr>
              <a:t>Stacey’s weakness is that she avoids conflict or confrontation. At times </a:t>
            </a:r>
            <a:r>
              <a:rPr lang="en-US" sz="1200">
                <a:solidFill>
                  <a:srgbClr val="3A3A3A"/>
                </a:solidFill>
                <a:highlight>
                  <a:schemeClr val="lt1"/>
                </a:highlight>
                <a:latin typeface="Times New Roman"/>
                <a:ea typeface="Times New Roman"/>
                <a:cs typeface="Times New Roman"/>
                <a:sym typeface="Times New Roman"/>
              </a:rPr>
              <a:t>deadlines has to be met which comes down to the wire because of the feedback  received from others on projects or this could be because management needs to approve the final decision; and sometimes she can be unmotivated to lead especially if she is unsure. </a:t>
            </a:r>
            <a:r>
              <a:rPr lang="en-US" sz="1200">
                <a:solidFill>
                  <a:schemeClr val="dk1"/>
                </a:solidFill>
                <a:highlight>
                  <a:srgbClr val="FFFFFF"/>
                </a:highlight>
                <a:latin typeface="Times New Roman"/>
                <a:ea typeface="Times New Roman"/>
                <a:cs typeface="Times New Roman"/>
                <a:sym typeface="Times New Roman"/>
              </a:rPr>
              <a:t>In life there is always a crisis that require immediate attention and decision to be made and as democratic leaders who relies on the inputs to make a final decision this works against us (ConnectUs, 2019).</a:t>
            </a:r>
            <a:endParaRPr sz="1200">
              <a:solidFill>
                <a:schemeClr val="dk1"/>
              </a:solidFill>
              <a:highlight>
                <a:srgbClr val="FFFFFF"/>
              </a:highlight>
              <a:latin typeface="Times New Roman"/>
              <a:ea typeface="Times New Roman"/>
              <a:cs typeface="Times New Roman"/>
              <a:sym typeface="Times New Roman"/>
            </a:endParaRPr>
          </a:p>
          <a:p>
            <a:pPr marL="228600" lvl="0" indent="0" algn="l" rtl="0">
              <a:lnSpc>
                <a:spcPct val="90000"/>
              </a:lnSpc>
              <a:spcBef>
                <a:spcPts val="0"/>
              </a:spcBef>
              <a:spcAft>
                <a:spcPts val="0"/>
              </a:spcAft>
              <a:buNone/>
            </a:pPr>
            <a:endParaRPr>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latin typeface="Times New Roman"/>
                <a:ea typeface="Times New Roman"/>
                <a:cs typeface="Times New Roman"/>
                <a:sym typeface="Times New Roman"/>
              </a:rPr>
              <a:t>It is important for public health professionals to be aware of their personal leadership style, traits, and practices because </a:t>
            </a:r>
            <a:r>
              <a:rPr lang="en-US" sz="1200">
                <a:solidFill>
                  <a:schemeClr val="dk1"/>
                </a:solidFill>
                <a:latin typeface="Times New Roman"/>
                <a:ea typeface="Times New Roman"/>
                <a:cs typeface="Times New Roman"/>
                <a:sym typeface="Times New Roman"/>
              </a:rPr>
              <a:t>traits as a future public health professional because it is how you inspire other craft and achieve a vision and goals. </a:t>
            </a:r>
            <a:r>
              <a:rPr lang="en-US" sz="1200">
                <a:solidFill>
                  <a:schemeClr val="dk1"/>
                </a:solidFill>
                <a:highlight>
                  <a:srgbClr val="FFFFFF"/>
                </a:highlight>
                <a:latin typeface="Times New Roman"/>
                <a:ea typeface="Times New Roman"/>
                <a:cs typeface="Times New Roman"/>
                <a:sym typeface="Times New Roman"/>
              </a:rPr>
              <a:t>They are three leader styles, and they are democratic approach which is participative and consensus, contingency approach which read the situation and adapt accordingly and transformational approach which are rational and creative. The knowledge of personal leadership style and skills can help one navigate and lead in the public health system because it is the ways in which a leader views leaderships and performs it in order to accomplish their goals (Canadian Public Health Association, 2016).</a:t>
            </a:r>
            <a:endParaRPr sz="1200">
              <a:solidFill>
                <a:schemeClr val="dk1"/>
              </a:solidFill>
              <a:highlight>
                <a:srgbClr val="FFFFFF"/>
              </a:highlight>
              <a:latin typeface="Times New Roman"/>
              <a:ea typeface="Times New Roman"/>
              <a:cs typeface="Times New Roman"/>
              <a:sym typeface="Times New Roman"/>
            </a:endParaRPr>
          </a:p>
          <a:p>
            <a:pPr marL="0" lvl="0" indent="0" algn="l" rtl="0">
              <a:spcBef>
                <a:spcPts val="0"/>
              </a:spcBef>
              <a:spcAft>
                <a:spcPts val="0"/>
              </a:spcAft>
              <a:buNone/>
            </a:pPr>
            <a:r>
              <a:rPr lang="en-US" sz="1200">
                <a:solidFill>
                  <a:schemeClr val="dk1"/>
                </a:solidFill>
                <a:latin typeface="Times New Roman"/>
                <a:ea typeface="Times New Roman"/>
                <a:cs typeface="Times New Roman"/>
                <a:sym typeface="Times New Roman"/>
              </a:rPr>
              <a:t>Leadership styles are important to understand as a future public health professional because not all organizations will operate the same, plans and programs may be implemented differently, and staff may have different motivation depending on the way a leader provides direction. And lastly it is knowing leadership style is knowing if the leader will bring out the best in people known as multipliers or if a leader diminishes people. </a:t>
            </a: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endParaRPr sz="1200">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en-US" sz="1200">
                <a:solidFill>
                  <a:schemeClr val="dk1"/>
                </a:solidFill>
                <a:latin typeface="Times New Roman"/>
                <a:ea typeface="Times New Roman"/>
                <a:cs typeface="Times New Roman"/>
                <a:sym typeface="Times New Roman"/>
              </a:rPr>
              <a:t>Traits are important to understand as a future public health professional because traits can be reflected in the leadership styles of individuals. Traits can be innate qualities or a combination of innate qualities with qualities that can be learned. Traits can enhance the effectiveness of a leader as well (Rowitz, 2014). </a:t>
            </a:r>
            <a:endParaRPr sz="1200">
              <a:latin typeface="Times New Roman"/>
              <a:ea typeface="Times New Roman"/>
              <a:cs typeface="Times New Roman"/>
              <a:sym typeface="Times New Roman"/>
            </a:endParaRPr>
          </a:p>
        </p:txBody>
      </p:sp>
      <p:sp>
        <p:nvSpPr>
          <p:cNvPr id="128" name="Google Shape;128;p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200">
                <a:solidFill>
                  <a:schemeClr val="dk1"/>
                </a:solidFill>
                <a:latin typeface="Times New Roman"/>
                <a:ea typeface="Times New Roman"/>
                <a:cs typeface="Times New Roman"/>
                <a:sym typeface="Times New Roman"/>
              </a:rPr>
              <a:t>Public health professionals can benefit from integrating the tenets of servant leadership to empower and influence others as they lead. Servant leadership is a daily practice of behaviors. </a:t>
            </a:r>
            <a:r>
              <a:rPr lang="en-US" sz="1200">
                <a:latin typeface="Times New Roman"/>
                <a:ea typeface="Times New Roman"/>
                <a:cs typeface="Times New Roman"/>
                <a:sym typeface="Times New Roman"/>
              </a:rPr>
              <a:t>To be a servant leader you must first be a servant. You should focus on the needs of your team member, before considering your own. Servant leaders acknowledge perspectives, give them the support they need to meet their work and personal goals, involve them in decisions where appropriate, and build a sense of community within your team. (MindTools, n.d.). Servant leaders believe at the core they are “first among equals” and will teach and learn from one’s peers. This allows everyone to do what they do well in by drawing on strengths and allowing the peer to be in the spotlight (CommunityToolBox, 2020). Building trust is asking if you are trustworthy and are you willing to extend trust to others. When you live your values, you ask yourself what are your values and are you able to define your values. Do you talk more than you listen, do you set aside distractions and are you present? These encompasses whether you listen to understand. Think about your thinking, encompasses one’s attitude. Another tenet is do you add value to others? This means are you constantly adding value and are you always taking credit? Credit should be given to the entire team. Do you demonstrate courage? In this sense are you willing to make tough decisions, follow through on the tough decisions, and do you honor your commitments? Do you increase your influence to be open and authentic with no hidden agenda? Lastly, do you live your transformation? This means when you have something, do you share it or if you need something, do you ask for it (Servant Leadership Institute, 2017)? </a:t>
            </a:r>
            <a:endParaRPr sz="1200">
              <a:latin typeface="Times New Roman"/>
              <a:ea typeface="Times New Roman"/>
              <a:cs typeface="Times New Roman"/>
              <a:sym typeface="Times New Roman"/>
            </a:endParaRPr>
          </a:p>
          <a:p>
            <a:pPr marL="0" lvl="0" indent="0" algn="l" rtl="0">
              <a:lnSpc>
                <a:spcPct val="70000"/>
              </a:lnSpc>
              <a:spcBef>
                <a:spcPts val="3800"/>
              </a:spcBef>
              <a:spcAft>
                <a:spcPts val="0"/>
              </a:spcAft>
              <a:buNone/>
            </a:pPr>
            <a:endParaRPr sz="1200">
              <a:latin typeface="Times New Roman"/>
              <a:ea typeface="Times New Roman"/>
              <a:cs typeface="Times New Roman"/>
              <a:sym typeface="Times New Roman"/>
            </a:endParaRPr>
          </a:p>
        </p:txBody>
      </p:sp>
      <p:sp>
        <p:nvSpPr>
          <p:cNvPr id="136" name="Google Shape;13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Servant leaders work hard to innovate and find ways to engage, build trust, confidence and involve team members to become the best they can be. According to MindTools, n.d., “</a:t>
            </a:r>
            <a:r>
              <a:rPr lang="en-US" sz="1150">
                <a:highlight>
                  <a:srgbClr val="FBFBFB"/>
                </a:highlight>
              </a:rPr>
              <a:t>As a servant leader, you're a "servant first" – you focus on the needs of others, especially team members, before you consider your own” In other words, servant leaders must be there to fully support and encourage those under to become their best (MindTools, n.d.).</a:t>
            </a:r>
            <a:endParaRPr sz="900"/>
          </a:p>
        </p:txBody>
      </p:sp>
      <p:sp>
        <p:nvSpPr>
          <p:cNvPr id="146" name="Google Shape;146;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p1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07600" y="3534800"/>
            <a:ext cx="11976900" cy="32157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647833" y="352633"/>
            <a:ext cx="10911600" cy="1964700"/>
          </a:xfrm>
          <a:prstGeom prst="rect">
            <a:avLst/>
          </a:prstGeom>
        </p:spPr>
        <p:txBody>
          <a:bodyPr spcFirstLastPara="1" wrap="square" lIns="121900" tIns="121900" rIns="121900" bIns="121900" anchor="b" anchorCtr="0">
            <a:noAutofit/>
          </a:bodyPr>
          <a:lstStyle>
            <a:lvl1pPr lvl="0">
              <a:spcBef>
                <a:spcPts val="0"/>
              </a:spcBef>
              <a:spcAft>
                <a:spcPts val="0"/>
              </a:spcAft>
              <a:buSzPts val="5600"/>
              <a:buNone/>
              <a:defRPr sz="5600"/>
            </a:lvl1pPr>
            <a:lvl2pPr lvl="1">
              <a:spcBef>
                <a:spcPts val="0"/>
              </a:spcBef>
              <a:spcAft>
                <a:spcPts val="0"/>
              </a:spcAft>
              <a:buSzPts val="5600"/>
              <a:buNone/>
              <a:defRPr sz="5600"/>
            </a:lvl2pPr>
            <a:lvl3pPr lvl="2">
              <a:spcBef>
                <a:spcPts val="0"/>
              </a:spcBef>
              <a:spcAft>
                <a:spcPts val="0"/>
              </a:spcAft>
              <a:buSzPts val="5600"/>
              <a:buNone/>
              <a:defRPr sz="5600"/>
            </a:lvl3pPr>
            <a:lvl4pPr lvl="3">
              <a:spcBef>
                <a:spcPts val="0"/>
              </a:spcBef>
              <a:spcAft>
                <a:spcPts val="0"/>
              </a:spcAft>
              <a:buSzPts val="5600"/>
              <a:buNone/>
              <a:defRPr sz="5600"/>
            </a:lvl4pPr>
            <a:lvl5pPr lvl="4">
              <a:spcBef>
                <a:spcPts val="0"/>
              </a:spcBef>
              <a:spcAft>
                <a:spcPts val="0"/>
              </a:spcAft>
              <a:buSzPts val="5600"/>
              <a:buNone/>
              <a:defRPr sz="5600"/>
            </a:lvl5pPr>
            <a:lvl6pPr lvl="5">
              <a:spcBef>
                <a:spcPts val="0"/>
              </a:spcBef>
              <a:spcAft>
                <a:spcPts val="0"/>
              </a:spcAft>
              <a:buSzPts val="5600"/>
              <a:buNone/>
              <a:defRPr sz="5600"/>
            </a:lvl6pPr>
            <a:lvl7pPr lvl="6">
              <a:spcBef>
                <a:spcPts val="0"/>
              </a:spcBef>
              <a:spcAft>
                <a:spcPts val="0"/>
              </a:spcAft>
              <a:buSzPts val="5600"/>
              <a:buNone/>
              <a:defRPr sz="5600"/>
            </a:lvl7pPr>
            <a:lvl8pPr lvl="7">
              <a:spcBef>
                <a:spcPts val="0"/>
              </a:spcBef>
              <a:spcAft>
                <a:spcPts val="0"/>
              </a:spcAft>
              <a:buSzPts val="5600"/>
              <a:buNone/>
              <a:defRPr sz="5600"/>
            </a:lvl8pPr>
            <a:lvl9pPr lvl="8">
              <a:spcBef>
                <a:spcPts val="0"/>
              </a:spcBef>
              <a:spcAft>
                <a:spcPts val="0"/>
              </a:spcAft>
              <a:buSzPts val="5600"/>
              <a:buNone/>
              <a:defRPr sz="5600"/>
            </a:lvl9pPr>
          </a:lstStyle>
          <a:p>
            <a:endParaRPr/>
          </a:p>
        </p:txBody>
      </p:sp>
      <p:sp>
        <p:nvSpPr>
          <p:cNvPr id="12" name="Google Shape;12;p2"/>
          <p:cNvSpPr txBox="1">
            <a:spLocks noGrp="1"/>
          </p:cNvSpPr>
          <p:nvPr>
            <p:ph type="subTitle" idx="1"/>
          </p:nvPr>
        </p:nvSpPr>
        <p:spPr>
          <a:xfrm>
            <a:off x="647833" y="2317433"/>
            <a:ext cx="10911600" cy="1148100"/>
          </a:xfrm>
          <a:prstGeom prst="rect">
            <a:avLst/>
          </a:prstGeom>
        </p:spPr>
        <p:txBody>
          <a:bodyPr spcFirstLastPara="1" wrap="square" lIns="121900" tIns="121900" rIns="121900" bIns="121900" anchor="t" anchorCtr="0">
            <a:noAutofit/>
          </a:bodyPr>
          <a:lstStyle>
            <a:lvl1pPr lvl="0">
              <a:lnSpc>
                <a:spcPct val="100000"/>
              </a:lnSpc>
              <a:spcBef>
                <a:spcPts val="0"/>
              </a:spcBef>
              <a:spcAft>
                <a:spcPts val="0"/>
              </a:spcAft>
              <a:buSzPts val="3200"/>
              <a:buNone/>
              <a:defRPr sz="3200"/>
            </a:lvl1pPr>
            <a:lvl2pPr lvl="1">
              <a:lnSpc>
                <a:spcPct val="100000"/>
              </a:lnSpc>
              <a:spcBef>
                <a:spcPts val="0"/>
              </a:spcBef>
              <a:spcAft>
                <a:spcPts val="0"/>
              </a:spcAft>
              <a:buSzPts val="3200"/>
              <a:buNone/>
              <a:defRPr sz="3200"/>
            </a:lvl2pPr>
            <a:lvl3pPr lvl="2">
              <a:lnSpc>
                <a:spcPct val="100000"/>
              </a:lnSpc>
              <a:spcBef>
                <a:spcPts val="0"/>
              </a:spcBef>
              <a:spcAft>
                <a:spcPts val="0"/>
              </a:spcAft>
              <a:buSzPts val="3200"/>
              <a:buNone/>
              <a:defRPr sz="3200"/>
            </a:lvl3pPr>
            <a:lvl4pPr lvl="3">
              <a:lnSpc>
                <a:spcPct val="100000"/>
              </a:lnSpc>
              <a:spcBef>
                <a:spcPts val="0"/>
              </a:spcBef>
              <a:spcAft>
                <a:spcPts val="0"/>
              </a:spcAft>
              <a:buSzPts val="3200"/>
              <a:buNone/>
              <a:defRPr sz="3200"/>
            </a:lvl4pPr>
            <a:lvl5pPr lvl="4">
              <a:lnSpc>
                <a:spcPct val="100000"/>
              </a:lnSpc>
              <a:spcBef>
                <a:spcPts val="0"/>
              </a:spcBef>
              <a:spcAft>
                <a:spcPts val="0"/>
              </a:spcAft>
              <a:buSzPts val="3200"/>
              <a:buNone/>
              <a:defRPr sz="3200"/>
            </a:lvl5pPr>
            <a:lvl6pPr lvl="5">
              <a:lnSpc>
                <a:spcPct val="100000"/>
              </a:lnSpc>
              <a:spcBef>
                <a:spcPts val="0"/>
              </a:spcBef>
              <a:spcAft>
                <a:spcPts val="0"/>
              </a:spcAft>
              <a:buSzPts val="3200"/>
              <a:buNone/>
              <a:defRPr sz="3200"/>
            </a:lvl6pPr>
            <a:lvl7pPr lvl="6">
              <a:lnSpc>
                <a:spcPct val="100000"/>
              </a:lnSpc>
              <a:spcBef>
                <a:spcPts val="0"/>
              </a:spcBef>
              <a:spcAft>
                <a:spcPts val="0"/>
              </a:spcAft>
              <a:buSzPts val="3200"/>
              <a:buNone/>
              <a:defRPr sz="3200"/>
            </a:lvl7pPr>
            <a:lvl8pPr lvl="7">
              <a:lnSpc>
                <a:spcPct val="100000"/>
              </a:lnSpc>
              <a:spcBef>
                <a:spcPts val="0"/>
              </a:spcBef>
              <a:spcAft>
                <a:spcPts val="0"/>
              </a:spcAft>
              <a:buSzPts val="3200"/>
              <a:buNone/>
              <a:defRPr sz="3200"/>
            </a:lvl8pPr>
            <a:lvl9pPr lvl="8">
              <a:lnSpc>
                <a:spcPct val="100000"/>
              </a:lnSpc>
              <a:spcBef>
                <a:spcPts val="0"/>
              </a:spcBef>
              <a:spcAft>
                <a:spcPts val="0"/>
              </a:spcAft>
              <a:buSzPts val="3200"/>
              <a:buNone/>
              <a:defRPr sz="3200"/>
            </a:lvl9pPr>
          </a:lstStyle>
          <a:p>
            <a:endParaRPr/>
          </a:p>
        </p:txBody>
      </p:sp>
      <p:sp>
        <p:nvSpPr>
          <p:cNvPr id="13" name="Google Shape;13;p2"/>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p:nvPr/>
        </p:nvSpPr>
        <p:spPr>
          <a:xfrm>
            <a:off x="107600" y="3534800"/>
            <a:ext cx="11976900" cy="32157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647833" y="2286000"/>
            <a:ext cx="10911600" cy="1047600"/>
          </a:xfrm>
          <a:prstGeom prst="rect">
            <a:avLst/>
          </a:prstGeom>
        </p:spPr>
        <p:txBody>
          <a:bodyPr spcFirstLastPara="1" wrap="square" lIns="121900" tIns="121900" rIns="121900" bIns="121900"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7" name="Google Shape;17;p3"/>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415600" y="593367"/>
            <a:ext cx="11360700" cy="831300"/>
          </a:xfrm>
          <a:prstGeom prst="rect">
            <a:avLst/>
          </a:prstGeom>
        </p:spPr>
        <p:txBody>
          <a:bodyPr spcFirstLastPara="1" wrap="square" lIns="121900" tIns="121900" rIns="121900" bIns="121900" anchor="t" anchorCtr="0">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20" name="Google Shape;20;p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lvl1pPr marL="457200" lvl="0" indent="-381000">
              <a:spcBef>
                <a:spcPts val="0"/>
              </a:spcBef>
              <a:spcAft>
                <a:spcPts val="0"/>
              </a:spcAft>
              <a:buSzPts val="2400"/>
              <a:buChar char="●"/>
              <a:defRPr/>
            </a:lvl1pPr>
            <a:lvl2pPr marL="914400" lvl="1" indent="-349250">
              <a:spcBef>
                <a:spcPts val="2100"/>
              </a:spcBef>
              <a:spcAft>
                <a:spcPts val="0"/>
              </a:spcAft>
              <a:buSzPts val="1900"/>
              <a:buChar char="○"/>
              <a:defRPr/>
            </a:lvl2pPr>
            <a:lvl3pPr marL="1371600" lvl="2" indent="-349250">
              <a:spcBef>
                <a:spcPts val="2100"/>
              </a:spcBef>
              <a:spcAft>
                <a:spcPts val="0"/>
              </a:spcAft>
              <a:buSzPts val="1900"/>
              <a:buChar char="■"/>
              <a:defRPr/>
            </a:lvl3pPr>
            <a:lvl4pPr marL="1828800" lvl="3" indent="-349250">
              <a:spcBef>
                <a:spcPts val="2100"/>
              </a:spcBef>
              <a:spcAft>
                <a:spcPts val="0"/>
              </a:spcAft>
              <a:buSzPts val="1900"/>
              <a:buChar char="●"/>
              <a:defRPr/>
            </a:lvl4pPr>
            <a:lvl5pPr marL="2286000" lvl="4" indent="-349250">
              <a:spcBef>
                <a:spcPts val="2100"/>
              </a:spcBef>
              <a:spcAft>
                <a:spcPts val="0"/>
              </a:spcAft>
              <a:buSzPts val="1900"/>
              <a:buChar char="○"/>
              <a:defRPr/>
            </a:lvl5pPr>
            <a:lvl6pPr marL="2743200" lvl="5" indent="-349250">
              <a:spcBef>
                <a:spcPts val="2100"/>
              </a:spcBef>
              <a:spcAft>
                <a:spcPts val="0"/>
              </a:spcAft>
              <a:buSzPts val="1900"/>
              <a:buChar char="■"/>
              <a:defRPr/>
            </a:lvl6pPr>
            <a:lvl7pPr marL="3200400" lvl="6" indent="-349250">
              <a:spcBef>
                <a:spcPts val="2100"/>
              </a:spcBef>
              <a:spcAft>
                <a:spcPts val="0"/>
              </a:spcAft>
              <a:buSzPts val="1900"/>
              <a:buChar char="●"/>
              <a:defRPr/>
            </a:lvl7pPr>
            <a:lvl8pPr marL="3657600" lvl="7" indent="-349250">
              <a:spcBef>
                <a:spcPts val="2100"/>
              </a:spcBef>
              <a:spcAft>
                <a:spcPts val="0"/>
              </a:spcAft>
              <a:buSzPts val="1900"/>
              <a:buChar char="○"/>
              <a:defRPr/>
            </a:lvl8pPr>
            <a:lvl9pPr marL="4114800" lvl="8" indent="-349250">
              <a:spcBef>
                <a:spcPts val="2100"/>
              </a:spcBef>
              <a:spcAft>
                <a:spcPts val="2100"/>
              </a:spcAft>
              <a:buSzPts val="1900"/>
              <a:buChar char="■"/>
              <a:defRPr/>
            </a:lvl9pPr>
          </a:lstStyle>
          <a:p>
            <a:endParaRPr/>
          </a:p>
        </p:txBody>
      </p:sp>
      <p:sp>
        <p:nvSpPr>
          <p:cNvPr id="21" name="Google Shape;21;p4"/>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415600" y="593367"/>
            <a:ext cx="11360700" cy="831300"/>
          </a:xfrm>
          <a:prstGeom prst="rect">
            <a:avLst/>
          </a:prstGeom>
        </p:spPr>
        <p:txBody>
          <a:bodyPr spcFirstLastPara="1" wrap="square" lIns="121900" tIns="121900" rIns="121900" bIns="121900" anchor="t" anchorCtr="0">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24" name="Google Shape;24;p5"/>
          <p:cNvSpPr txBox="1">
            <a:spLocks noGrp="1"/>
          </p:cNvSpPr>
          <p:nvPr>
            <p:ph type="body" idx="1"/>
          </p:nvPr>
        </p:nvSpPr>
        <p:spPr>
          <a:xfrm>
            <a:off x="415600" y="1536633"/>
            <a:ext cx="5333100" cy="45552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25" name="Google Shape;25;p5"/>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Autofit/>
          </a:bodyPr>
          <a:lstStyle>
            <a:lvl1pPr marL="457200" lvl="0" indent="-349250">
              <a:spcBef>
                <a:spcPts val="0"/>
              </a:spcBef>
              <a:spcAft>
                <a:spcPts val="0"/>
              </a:spcAft>
              <a:buSzPts val="1900"/>
              <a:buChar char="●"/>
              <a:defRPr sz="19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26" name="Google Shape;26;p5"/>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415600" y="593367"/>
            <a:ext cx="11360700" cy="831300"/>
          </a:xfrm>
          <a:prstGeom prst="rect">
            <a:avLst/>
          </a:prstGeom>
        </p:spPr>
        <p:txBody>
          <a:bodyPr spcFirstLastPara="1" wrap="square" lIns="121900" tIns="121900" rIns="121900" bIns="121900" anchor="t" anchorCtr="0">
            <a:noAutofit/>
          </a:bodyPr>
          <a:lstStyle>
            <a:lvl1pPr lvl="0">
              <a:spcBef>
                <a:spcPts val="0"/>
              </a:spcBef>
              <a:spcAft>
                <a:spcPts val="0"/>
              </a:spcAft>
              <a:buSzPts val="4000"/>
              <a:buNone/>
              <a:defRPr/>
            </a:lvl1pPr>
            <a:lvl2pPr lvl="1">
              <a:spcBef>
                <a:spcPts val="0"/>
              </a:spcBef>
              <a:spcAft>
                <a:spcPts val="0"/>
              </a:spcAft>
              <a:buSzPts val="4000"/>
              <a:buNone/>
              <a:defRPr/>
            </a:lvl2pPr>
            <a:lvl3pPr lvl="2">
              <a:spcBef>
                <a:spcPts val="0"/>
              </a:spcBef>
              <a:spcAft>
                <a:spcPts val="0"/>
              </a:spcAft>
              <a:buSzPts val="4000"/>
              <a:buNone/>
              <a:defRPr/>
            </a:lvl3pPr>
            <a:lvl4pPr lvl="3">
              <a:spcBef>
                <a:spcPts val="0"/>
              </a:spcBef>
              <a:spcAft>
                <a:spcPts val="0"/>
              </a:spcAft>
              <a:buSzPts val="4000"/>
              <a:buNone/>
              <a:defRPr/>
            </a:lvl4pPr>
            <a:lvl5pPr lvl="4">
              <a:spcBef>
                <a:spcPts val="0"/>
              </a:spcBef>
              <a:spcAft>
                <a:spcPts val="0"/>
              </a:spcAft>
              <a:buSzPts val="4000"/>
              <a:buNone/>
              <a:defRPr/>
            </a:lvl5pPr>
            <a:lvl6pPr lvl="5">
              <a:spcBef>
                <a:spcPts val="0"/>
              </a:spcBef>
              <a:spcAft>
                <a:spcPts val="0"/>
              </a:spcAft>
              <a:buSzPts val="4000"/>
              <a:buNone/>
              <a:defRPr/>
            </a:lvl6pPr>
            <a:lvl7pPr lvl="6">
              <a:spcBef>
                <a:spcPts val="0"/>
              </a:spcBef>
              <a:spcAft>
                <a:spcPts val="0"/>
              </a:spcAft>
              <a:buSzPts val="4000"/>
              <a:buNone/>
              <a:defRPr/>
            </a:lvl7pPr>
            <a:lvl8pPr lvl="7">
              <a:spcBef>
                <a:spcPts val="0"/>
              </a:spcBef>
              <a:spcAft>
                <a:spcPts val="0"/>
              </a:spcAft>
              <a:buSzPts val="4000"/>
              <a:buNone/>
              <a:defRPr/>
            </a:lvl8pPr>
            <a:lvl9pPr lvl="8">
              <a:spcBef>
                <a:spcPts val="0"/>
              </a:spcBef>
              <a:spcAft>
                <a:spcPts val="0"/>
              </a:spcAft>
              <a:buSzPts val="4000"/>
              <a:buNone/>
              <a:defRPr/>
            </a:lvl9pPr>
          </a:lstStyle>
          <a:p>
            <a:endParaRPr/>
          </a:p>
        </p:txBody>
      </p:sp>
      <p:sp>
        <p:nvSpPr>
          <p:cNvPr id="29" name="Google Shape;29;p6"/>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415600" y="740800"/>
            <a:ext cx="3744000" cy="1007700"/>
          </a:xfrm>
          <a:prstGeom prst="rect">
            <a:avLst/>
          </a:prstGeom>
        </p:spPr>
        <p:txBody>
          <a:bodyPr spcFirstLastPara="1" wrap="square" lIns="121900" tIns="121900" rIns="121900" bIns="121900" anchor="b" anchorCtr="0">
            <a:noAutofit/>
          </a:bodyPr>
          <a:lstStyle>
            <a:lvl1pPr lvl="0">
              <a:spcBef>
                <a:spcPts val="0"/>
              </a:spcBef>
              <a:spcAft>
                <a:spcPts val="0"/>
              </a:spcAft>
              <a:buSzPts val="3200"/>
              <a:buNone/>
              <a:defRPr sz="32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2" name="Google Shape;32;p7"/>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Autofit/>
          </a:bodyPr>
          <a:lstStyle>
            <a:lvl1pPr marL="457200" lvl="0" indent="-330200">
              <a:spcBef>
                <a:spcPts val="0"/>
              </a:spcBef>
              <a:spcAft>
                <a:spcPts val="0"/>
              </a:spcAft>
              <a:buSzPts val="1600"/>
              <a:buChar char="●"/>
              <a:defRPr sz="1600"/>
            </a:lvl1pPr>
            <a:lvl2pPr marL="914400" lvl="1" indent="-330200">
              <a:spcBef>
                <a:spcPts val="210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33" name="Google Shape;33;p7"/>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653667" y="701800"/>
            <a:ext cx="7472100" cy="5454300"/>
          </a:xfrm>
          <a:prstGeom prst="rect">
            <a:avLst/>
          </a:prstGeom>
        </p:spPr>
        <p:txBody>
          <a:bodyPr spcFirstLastPara="1" wrap="square" lIns="121900" tIns="121900" rIns="121900" bIns="121900" anchor="ctr" anchorCtr="0">
            <a:noAutofit/>
          </a:bodyPr>
          <a:lstStyle>
            <a:lvl1pPr lvl="0">
              <a:spcBef>
                <a:spcPts val="0"/>
              </a:spcBef>
              <a:spcAft>
                <a:spcPts val="0"/>
              </a:spcAft>
              <a:buClr>
                <a:schemeClr val="lt1"/>
              </a:buClr>
              <a:buSzPts val="6400"/>
              <a:buNone/>
              <a:defRPr sz="6400">
                <a:solidFill>
                  <a:schemeClr val="lt1"/>
                </a:solidFill>
              </a:defRPr>
            </a:lvl1pPr>
            <a:lvl2pPr lvl="1">
              <a:spcBef>
                <a:spcPts val="0"/>
              </a:spcBef>
              <a:spcAft>
                <a:spcPts val="0"/>
              </a:spcAft>
              <a:buClr>
                <a:schemeClr val="lt1"/>
              </a:buClr>
              <a:buSzPts val="6400"/>
              <a:buNone/>
              <a:defRPr sz="6400">
                <a:solidFill>
                  <a:schemeClr val="lt1"/>
                </a:solidFill>
              </a:defRPr>
            </a:lvl2pPr>
            <a:lvl3pPr lvl="2">
              <a:spcBef>
                <a:spcPts val="0"/>
              </a:spcBef>
              <a:spcAft>
                <a:spcPts val="0"/>
              </a:spcAft>
              <a:buClr>
                <a:schemeClr val="lt1"/>
              </a:buClr>
              <a:buSzPts val="6400"/>
              <a:buNone/>
              <a:defRPr sz="6400">
                <a:solidFill>
                  <a:schemeClr val="lt1"/>
                </a:solidFill>
              </a:defRPr>
            </a:lvl3pPr>
            <a:lvl4pPr lvl="3">
              <a:spcBef>
                <a:spcPts val="0"/>
              </a:spcBef>
              <a:spcAft>
                <a:spcPts val="0"/>
              </a:spcAft>
              <a:buClr>
                <a:schemeClr val="lt1"/>
              </a:buClr>
              <a:buSzPts val="6400"/>
              <a:buNone/>
              <a:defRPr sz="6400">
                <a:solidFill>
                  <a:schemeClr val="lt1"/>
                </a:solidFill>
              </a:defRPr>
            </a:lvl4pPr>
            <a:lvl5pPr lvl="4">
              <a:spcBef>
                <a:spcPts val="0"/>
              </a:spcBef>
              <a:spcAft>
                <a:spcPts val="0"/>
              </a:spcAft>
              <a:buClr>
                <a:schemeClr val="lt1"/>
              </a:buClr>
              <a:buSzPts val="6400"/>
              <a:buNone/>
              <a:defRPr sz="6400">
                <a:solidFill>
                  <a:schemeClr val="lt1"/>
                </a:solidFill>
              </a:defRPr>
            </a:lvl5pPr>
            <a:lvl6pPr lvl="5">
              <a:spcBef>
                <a:spcPts val="0"/>
              </a:spcBef>
              <a:spcAft>
                <a:spcPts val="0"/>
              </a:spcAft>
              <a:buClr>
                <a:schemeClr val="lt1"/>
              </a:buClr>
              <a:buSzPts val="6400"/>
              <a:buNone/>
              <a:defRPr sz="6400">
                <a:solidFill>
                  <a:schemeClr val="lt1"/>
                </a:solidFill>
              </a:defRPr>
            </a:lvl6pPr>
            <a:lvl7pPr lvl="6">
              <a:spcBef>
                <a:spcPts val="0"/>
              </a:spcBef>
              <a:spcAft>
                <a:spcPts val="0"/>
              </a:spcAft>
              <a:buClr>
                <a:schemeClr val="lt1"/>
              </a:buClr>
              <a:buSzPts val="6400"/>
              <a:buNone/>
              <a:defRPr sz="6400">
                <a:solidFill>
                  <a:schemeClr val="lt1"/>
                </a:solidFill>
              </a:defRPr>
            </a:lvl7pPr>
            <a:lvl8pPr lvl="7">
              <a:spcBef>
                <a:spcPts val="0"/>
              </a:spcBef>
              <a:spcAft>
                <a:spcPts val="0"/>
              </a:spcAft>
              <a:buClr>
                <a:schemeClr val="lt1"/>
              </a:buClr>
              <a:buSzPts val="6400"/>
              <a:buNone/>
              <a:defRPr sz="6400">
                <a:solidFill>
                  <a:schemeClr val="lt1"/>
                </a:solidFill>
              </a:defRPr>
            </a:lvl8pPr>
            <a:lvl9pPr lvl="8">
              <a:spcBef>
                <a:spcPts val="0"/>
              </a:spcBef>
              <a:spcAft>
                <a:spcPts val="0"/>
              </a:spcAft>
              <a:buClr>
                <a:schemeClr val="lt1"/>
              </a:buClr>
              <a:buSzPts val="6400"/>
              <a:buNone/>
              <a:defRPr sz="6400">
                <a:solidFill>
                  <a:schemeClr val="lt1"/>
                </a:solidFill>
              </a:defRPr>
            </a:lvl9pPr>
          </a:lstStyle>
          <a:p>
            <a:endParaRPr/>
          </a:p>
        </p:txBody>
      </p:sp>
      <p:sp>
        <p:nvSpPr>
          <p:cNvPr id="36" name="Google Shape;36;p8"/>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6182400" y="107600"/>
            <a:ext cx="5901900" cy="66429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cxnSp>
        <p:nvCxnSpPr>
          <p:cNvPr id="39" name="Google Shape;39;p9"/>
          <p:cNvCxnSpPr/>
          <p:nvPr/>
        </p:nvCxnSpPr>
        <p:spPr>
          <a:xfrm>
            <a:off x="6706233" y="5994000"/>
            <a:ext cx="6243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9"/>
          <p:cNvSpPr txBox="1">
            <a:spLocks noGrp="1"/>
          </p:cNvSpPr>
          <p:nvPr>
            <p:ph type="title"/>
          </p:nvPr>
        </p:nvSpPr>
        <p:spPr>
          <a:xfrm>
            <a:off x="354000" y="1575600"/>
            <a:ext cx="5393700" cy="20448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5100"/>
              <a:buNone/>
              <a:defRPr sz="5100"/>
            </a:lvl1pPr>
            <a:lvl2pPr lvl="1" algn="ctr">
              <a:spcBef>
                <a:spcPts val="0"/>
              </a:spcBef>
              <a:spcAft>
                <a:spcPts val="0"/>
              </a:spcAft>
              <a:buSzPts val="5100"/>
              <a:buNone/>
              <a:defRPr sz="5100"/>
            </a:lvl2pPr>
            <a:lvl3pPr lvl="2" algn="ctr">
              <a:spcBef>
                <a:spcPts val="0"/>
              </a:spcBef>
              <a:spcAft>
                <a:spcPts val="0"/>
              </a:spcAft>
              <a:buSzPts val="5100"/>
              <a:buNone/>
              <a:defRPr sz="5100"/>
            </a:lvl3pPr>
            <a:lvl4pPr lvl="3" algn="ctr">
              <a:spcBef>
                <a:spcPts val="0"/>
              </a:spcBef>
              <a:spcAft>
                <a:spcPts val="0"/>
              </a:spcAft>
              <a:buSzPts val="5100"/>
              <a:buNone/>
              <a:defRPr sz="5100"/>
            </a:lvl4pPr>
            <a:lvl5pPr lvl="4" algn="ctr">
              <a:spcBef>
                <a:spcPts val="0"/>
              </a:spcBef>
              <a:spcAft>
                <a:spcPts val="0"/>
              </a:spcAft>
              <a:buSzPts val="5100"/>
              <a:buNone/>
              <a:defRPr sz="5100"/>
            </a:lvl5pPr>
            <a:lvl6pPr lvl="5" algn="ctr">
              <a:spcBef>
                <a:spcPts val="0"/>
              </a:spcBef>
              <a:spcAft>
                <a:spcPts val="0"/>
              </a:spcAft>
              <a:buSzPts val="5100"/>
              <a:buNone/>
              <a:defRPr sz="5100"/>
            </a:lvl6pPr>
            <a:lvl7pPr lvl="6" algn="ctr">
              <a:spcBef>
                <a:spcPts val="0"/>
              </a:spcBef>
              <a:spcAft>
                <a:spcPts val="0"/>
              </a:spcAft>
              <a:buSzPts val="5100"/>
              <a:buNone/>
              <a:defRPr sz="5100"/>
            </a:lvl7pPr>
            <a:lvl8pPr lvl="7" algn="ctr">
              <a:spcBef>
                <a:spcPts val="0"/>
              </a:spcBef>
              <a:spcAft>
                <a:spcPts val="0"/>
              </a:spcAft>
              <a:buSzPts val="5100"/>
              <a:buNone/>
              <a:defRPr sz="5100"/>
            </a:lvl8pPr>
            <a:lvl9pPr lvl="8" algn="ctr">
              <a:spcBef>
                <a:spcPts val="0"/>
              </a:spcBef>
              <a:spcAft>
                <a:spcPts val="0"/>
              </a:spcAft>
              <a:buSzPts val="5100"/>
              <a:buNone/>
              <a:defRPr sz="5100"/>
            </a:lvl9pPr>
          </a:lstStyle>
          <a:p>
            <a:endParaRPr/>
          </a:p>
        </p:txBody>
      </p:sp>
      <p:sp>
        <p:nvSpPr>
          <p:cNvPr id="41" name="Google Shape;41;p9"/>
          <p:cNvSpPr txBox="1">
            <a:spLocks noGrp="1"/>
          </p:cNvSpPr>
          <p:nvPr>
            <p:ph type="subTitle" idx="1"/>
          </p:nvPr>
        </p:nvSpPr>
        <p:spPr>
          <a:xfrm>
            <a:off x="354000" y="3692001"/>
            <a:ext cx="5393700" cy="1794000"/>
          </a:xfrm>
          <a:prstGeom prst="rect">
            <a:avLst/>
          </a:prstGeom>
        </p:spPr>
        <p:txBody>
          <a:bodyPr spcFirstLastPara="1" wrap="square" lIns="121900" tIns="121900" rIns="121900" bIns="121900"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2" name="Google Shape;42;p9"/>
          <p:cNvSpPr txBox="1">
            <a:spLocks noGrp="1"/>
          </p:cNvSpPr>
          <p:nvPr>
            <p:ph type="body" idx="2"/>
          </p:nvPr>
        </p:nvSpPr>
        <p:spPr>
          <a:xfrm>
            <a:off x="6586000" y="965600"/>
            <a:ext cx="5115900" cy="4926900"/>
          </a:xfrm>
          <a:prstGeom prst="rect">
            <a:avLst/>
          </a:prstGeom>
        </p:spPr>
        <p:txBody>
          <a:bodyPr spcFirstLastPara="1" wrap="square" lIns="121900" tIns="121900" rIns="121900" bIns="121900" anchor="ctr" anchorCtr="0">
            <a:noAutofit/>
          </a:bodyPr>
          <a:lstStyle>
            <a:lvl1pPr marL="457200" lvl="0" indent="-381000">
              <a:spcBef>
                <a:spcPts val="0"/>
              </a:spcBef>
              <a:spcAft>
                <a:spcPts val="0"/>
              </a:spcAft>
              <a:buClr>
                <a:schemeClr val="lt1"/>
              </a:buClr>
              <a:buSzPts val="2400"/>
              <a:buChar char="●"/>
              <a:defRPr>
                <a:solidFill>
                  <a:schemeClr val="lt1"/>
                </a:solidFill>
              </a:defRPr>
            </a:lvl1pPr>
            <a:lvl2pPr marL="914400" lvl="1" indent="-349250">
              <a:spcBef>
                <a:spcPts val="2100"/>
              </a:spcBef>
              <a:spcAft>
                <a:spcPts val="0"/>
              </a:spcAft>
              <a:buClr>
                <a:schemeClr val="lt1"/>
              </a:buClr>
              <a:buSzPts val="1900"/>
              <a:buChar char="○"/>
              <a:defRPr>
                <a:solidFill>
                  <a:schemeClr val="lt1"/>
                </a:solidFill>
              </a:defRPr>
            </a:lvl2pPr>
            <a:lvl3pPr marL="1371600" lvl="2" indent="-349250">
              <a:spcBef>
                <a:spcPts val="2100"/>
              </a:spcBef>
              <a:spcAft>
                <a:spcPts val="0"/>
              </a:spcAft>
              <a:buClr>
                <a:schemeClr val="lt1"/>
              </a:buClr>
              <a:buSzPts val="1900"/>
              <a:buChar char="■"/>
              <a:defRPr>
                <a:solidFill>
                  <a:schemeClr val="lt1"/>
                </a:solidFill>
              </a:defRPr>
            </a:lvl3pPr>
            <a:lvl4pPr marL="1828800" lvl="3" indent="-349250">
              <a:spcBef>
                <a:spcPts val="2100"/>
              </a:spcBef>
              <a:spcAft>
                <a:spcPts val="0"/>
              </a:spcAft>
              <a:buClr>
                <a:schemeClr val="lt1"/>
              </a:buClr>
              <a:buSzPts val="1900"/>
              <a:buChar char="●"/>
              <a:defRPr>
                <a:solidFill>
                  <a:schemeClr val="lt1"/>
                </a:solidFill>
              </a:defRPr>
            </a:lvl4pPr>
            <a:lvl5pPr marL="2286000" lvl="4" indent="-349250">
              <a:spcBef>
                <a:spcPts val="2100"/>
              </a:spcBef>
              <a:spcAft>
                <a:spcPts val="0"/>
              </a:spcAft>
              <a:buClr>
                <a:schemeClr val="lt1"/>
              </a:buClr>
              <a:buSzPts val="1900"/>
              <a:buChar char="○"/>
              <a:defRPr>
                <a:solidFill>
                  <a:schemeClr val="lt1"/>
                </a:solidFill>
              </a:defRPr>
            </a:lvl5pPr>
            <a:lvl6pPr marL="2743200" lvl="5" indent="-349250">
              <a:spcBef>
                <a:spcPts val="2100"/>
              </a:spcBef>
              <a:spcAft>
                <a:spcPts val="0"/>
              </a:spcAft>
              <a:buClr>
                <a:schemeClr val="lt1"/>
              </a:buClr>
              <a:buSzPts val="1900"/>
              <a:buChar char="■"/>
              <a:defRPr>
                <a:solidFill>
                  <a:schemeClr val="lt1"/>
                </a:solidFill>
              </a:defRPr>
            </a:lvl6pPr>
            <a:lvl7pPr marL="3200400" lvl="6" indent="-349250">
              <a:spcBef>
                <a:spcPts val="2100"/>
              </a:spcBef>
              <a:spcAft>
                <a:spcPts val="0"/>
              </a:spcAft>
              <a:buClr>
                <a:schemeClr val="lt1"/>
              </a:buClr>
              <a:buSzPts val="1900"/>
              <a:buChar char="●"/>
              <a:defRPr>
                <a:solidFill>
                  <a:schemeClr val="lt1"/>
                </a:solidFill>
              </a:defRPr>
            </a:lvl7pPr>
            <a:lvl8pPr marL="3657600" lvl="7" indent="-349250">
              <a:spcBef>
                <a:spcPts val="2100"/>
              </a:spcBef>
              <a:spcAft>
                <a:spcPts val="0"/>
              </a:spcAft>
              <a:buClr>
                <a:schemeClr val="lt1"/>
              </a:buClr>
              <a:buSzPts val="1900"/>
              <a:buChar char="○"/>
              <a:defRPr>
                <a:solidFill>
                  <a:schemeClr val="lt1"/>
                </a:solidFill>
              </a:defRPr>
            </a:lvl8pPr>
            <a:lvl9pPr marL="4114800" lvl="8" indent="-349250">
              <a:spcBef>
                <a:spcPts val="2100"/>
              </a:spcBef>
              <a:spcAft>
                <a:spcPts val="2100"/>
              </a:spcAft>
              <a:buClr>
                <a:schemeClr val="lt1"/>
              </a:buClr>
              <a:buSzPts val="1900"/>
              <a:buChar char="■"/>
              <a:defRPr>
                <a:solidFill>
                  <a:schemeClr val="lt1"/>
                </a:solidFill>
              </a:defRPr>
            </a:lvl9pPr>
          </a:lstStyle>
          <a:p>
            <a:endParaRPr/>
          </a:p>
        </p:txBody>
      </p:sp>
      <p:sp>
        <p:nvSpPr>
          <p:cNvPr id="43" name="Google Shape;43;p9"/>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Autofit/>
          </a:bodyPr>
          <a:lstStyle>
            <a:lvl1pPr marL="457200" lvl="0" indent="-228600">
              <a:lnSpc>
                <a:spcPct val="100000"/>
              </a:lnSpc>
              <a:spcBef>
                <a:spcPts val="0"/>
              </a:spcBef>
              <a:spcAft>
                <a:spcPts val="0"/>
              </a:spcAft>
              <a:buSzPts val="2800"/>
              <a:buNone/>
              <a:defRPr sz="2800"/>
            </a:lvl1pPr>
          </a:lstStyle>
          <a:p>
            <a:endParaRPr/>
          </a:p>
        </p:txBody>
      </p:sp>
      <p:sp>
        <p:nvSpPr>
          <p:cNvPr id="46" name="Google Shape;46;p10"/>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p:nvPr/>
        </p:nvSpPr>
        <p:spPr>
          <a:xfrm>
            <a:off x="107600" y="3534800"/>
            <a:ext cx="11976900" cy="3215700"/>
          </a:xfrm>
          <a:prstGeom prst="rect">
            <a:avLst/>
          </a:pr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9" name="Google Shape;49;p11"/>
          <p:cNvSpPr txBox="1">
            <a:spLocks noGrp="1"/>
          </p:cNvSpPr>
          <p:nvPr>
            <p:ph type="title" hasCustomPrompt="1"/>
          </p:nvPr>
        </p:nvSpPr>
        <p:spPr>
          <a:xfrm>
            <a:off x="415600" y="990668"/>
            <a:ext cx="11360700" cy="26751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16000"/>
              <a:buFont typeface="Source Sans Pro"/>
              <a:buNone/>
              <a:defRPr sz="16000">
                <a:latin typeface="Source Sans Pro"/>
                <a:ea typeface="Source Sans Pro"/>
                <a:cs typeface="Source Sans Pro"/>
                <a:sym typeface="Source Sans Pro"/>
              </a:defRPr>
            </a:lvl1pPr>
            <a:lvl2pPr lvl="1" algn="ctr">
              <a:spcBef>
                <a:spcPts val="0"/>
              </a:spcBef>
              <a:spcAft>
                <a:spcPts val="0"/>
              </a:spcAft>
              <a:buSzPts val="16000"/>
              <a:buFont typeface="Source Sans Pro"/>
              <a:buNone/>
              <a:defRPr sz="16000">
                <a:latin typeface="Source Sans Pro"/>
                <a:ea typeface="Source Sans Pro"/>
                <a:cs typeface="Source Sans Pro"/>
                <a:sym typeface="Source Sans Pro"/>
              </a:defRPr>
            </a:lvl2pPr>
            <a:lvl3pPr lvl="2" algn="ctr">
              <a:spcBef>
                <a:spcPts val="0"/>
              </a:spcBef>
              <a:spcAft>
                <a:spcPts val="0"/>
              </a:spcAft>
              <a:buSzPts val="16000"/>
              <a:buFont typeface="Source Sans Pro"/>
              <a:buNone/>
              <a:defRPr sz="16000">
                <a:latin typeface="Source Sans Pro"/>
                <a:ea typeface="Source Sans Pro"/>
                <a:cs typeface="Source Sans Pro"/>
                <a:sym typeface="Source Sans Pro"/>
              </a:defRPr>
            </a:lvl3pPr>
            <a:lvl4pPr lvl="3" algn="ctr">
              <a:spcBef>
                <a:spcPts val="0"/>
              </a:spcBef>
              <a:spcAft>
                <a:spcPts val="0"/>
              </a:spcAft>
              <a:buSzPts val="16000"/>
              <a:buFont typeface="Source Sans Pro"/>
              <a:buNone/>
              <a:defRPr sz="16000">
                <a:latin typeface="Source Sans Pro"/>
                <a:ea typeface="Source Sans Pro"/>
                <a:cs typeface="Source Sans Pro"/>
                <a:sym typeface="Source Sans Pro"/>
              </a:defRPr>
            </a:lvl4pPr>
            <a:lvl5pPr lvl="4" algn="ctr">
              <a:spcBef>
                <a:spcPts val="0"/>
              </a:spcBef>
              <a:spcAft>
                <a:spcPts val="0"/>
              </a:spcAft>
              <a:buSzPts val="16000"/>
              <a:buFont typeface="Source Sans Pro"/>
              <a:buNone/>
              <a:defRPr sz="16000">
                <a:latin typeface="Source Sans Pro"/>
                <a:ea typeface="Source Sans Pro"/>
                <a:cs typeface="Source Sans Pro"/>
                <a:sym typeface="Source Sans Pro"/>
              </a:defRPr>
            </a:lvl5pPr>
            <a:lvl6pPr lvl="5" algn="ctr">
              <a:spcBef>
                <a:spcPts val="0"/>
              </a:spcBef>
              <a:spcAft>
                <a:spcPts val="0"/>
              </a:spcAft>
              <a:buSzPts val="16000"/>
              <a:buFont typeface="Source Sans Pro"/>
              <a:buNone/>
              <a:defRPr sz="16000">
                <a:latin typeface="Source Sans Pro"/>
                <a:ea typeface="Source Sans Pro"/>
                <a:cs typeface="Source Sans Pro"/>
                <a:sym typeface="Source Sans Pro"/>
              </a:defRPr>
            </a:lvl6pPr>
            <a:lvl7pPr lvl="6" algn="ctr">
              <a:spcBef>
                <a:spcPts val="0"/>
              </a:spcBef>
              <a:spcAft>
                <a:spcPts val="0"/>
              </a:spcAft>
              <a:buSzPts val="16000"/>
              <a:buFont typeface="Source Sans Pro"/>
              <a:buNone/>
              <a:defRPr sz="16000">
                <a:latin typeface="Source Sans Pro"/>
                <a:ea typeface="Source Sans Pro"/>
                <a:cs typeface="Source Sans Pro"/>
                <a:sym typeface="Source Sans Pro"/>
              </a:defRPr>
            </a:lvl7pPr>
            <a:lvl8pPr lvl="7" algn="ctr">
              <a:spcBef>
                <a:spcPts val="0"/>
              </a:spcBef>
              <a:spcAft>
                <a:spcPts val="0"/>
              </a:spcAft>
              <a:buSzPts val="16000"/>
              <a:buFont typeface="Source Sans Pro"/>
              <a:buNone/>
              <a:defRPr sz="16000">
                <a:latin typeface="Source Sans Pro"/>
                <a:ea typeface="Source Sans Pro"/>
                <a:cs typeface="Source Sans Pro"/>
                <a:sym typeface="Source Sans Pro"/>
              </a:defRPr>
            </a:lvl8pPr>
            <a:lvl9pPr lvl="8" algn="ctr">
              <a:spcBef>
                <a:spcPts val="0"/>
              </a:spcBef>
              <a:spcAft>
                <a:spcPts val="0"/>
              </a:spcAft>
              <a:buSzPts val="16000"/>
              <a:buFont typeface="Source Sans Pro"/>
              <a:buNone/>
              <a:defRPr sz="16000">
                <a:latin typeface="Source Sans Pro"/>
                <a:ea typeface="Source Sans Pro"/>
                <a:cs typeface="Source Sans Pro"/>
                <a:sym typeface="Source Sans Pro"/>
              </a:defRPr>
            </a:lvl9pPr>
          </a:lstStyle>
          <a:p>
            <a:r>
              <a:t>xx%</a:t>
            </a:r>
          </a:p>
        </p:txBody>
      </p:sp>
      <p:sp>
        <p:nvSpPr>
          <p:cNvPr id="50" name="Google Shape;50;p11"/>
          <p:cNvSpPr txBox="1">
            <a:spLocks noGrp="1"/>
          </p:cNvSpPr>
          <p:nvPr>
            <p:ph type="body" idx="1"/>
          </p:nvPr>
        </p:nvSpPr>
        <p:spPr>
          <a:xfrm>
            <a:off x="415600" y="3793576"/>
            <a:ext cx="11360700" cy="1734300"/>
          </a:xfrm>
          <a:prstGeom prst="rect">
            <a:avLst/>
          </a:prstGeom>
        </p:spPr>
        <p:txBody>
          <a:bodyPr spcFirstLastPara="1" wrap="square" lIns="121900" tIns="121900" rIns="121900" bIns="121900" anchor="t" anchorCtr="0">
            <a:noAutofit/>
          </a:bodyPr>
          <a:lstStyle>
            <a:lvl1pPr marL="457200" lvl="0" indent="-381000" algn="ctr">
              <a:spcBef>
                <a:spcPts val="0"/>
              </a:spcBef>
              <a:spcAft>
                <a:spcPts val="0"/>
              </a:spcAft>
              <a:buClr>
                <a:schemeClr val="lt1"/>
              </a:buClr>
              <a:buSzPts val="2400"/>
              <a:buChar char="●"/>
              <a:defRPr>
                <a:solidFill>
                  <a:schemeClr val="lt1"/>
                </a:solidFill>
              </a:defRPr>
            </a:lvl1pPr>
            <a:lvl2pPr marL="914400" lvl="1" indent="-349250" algn="ctr">
              <a:spcBef>
                <a:spcPts val="2100"/>
              </a:spcBef>
              <a:spcAft>
                <a:spcPts val="0"/>
              </a:spcAft>
              <a:buClr>
                <a:schemeClr val="lt1"/>
              </a:buClr>
              <a:buSzPts val="1900"/>
              <a:buChar char="○"/>
              <a:defRPr>
                <a:solidFill>
                  <a:schemeClr val="lt1"/>
                </a:solidFill>
              </a:defRPr>
            </a:lvl2pPr>
            <a:lvl3pPr marL="1371600" lvl="2" indent="-349250" algn="ctr">
              <a:spcBef>
                <a:spcPts val="2100"/>
              </a:spcBef>
              <a:spcAft>
                <a:spcPts val="0"/>
              </a:spcAft>
              <a:buClr>
                <a:schemeClr val="lt1"/>
              </a:buClr>
              <a:buSzPts val="1900"/>
              <a:buChar char="■"/>
              <a:defRPr>
                <a:solidFill>
                  <a:schemeClr val="lt1"/>
                </a:solidFill>
              </a:defRPr>
            </a:lvl3pPr>
            <a:lvl4pPr marL="1828800" lvl="3" indent="-349250" algn="ctr">
              <a:spcBef>
                <a:spcPts val="2100"/>
              </a:spcBef>
              <a:spcAft>
                <a:spcPts val="0"/>
              </a:spcAft>
              <a:buClr>
                <a:schemeClr val="lt1"/>
              </a:buClr>
              <a:buSzPts val="1900"/>
              <a:buChar char="●"/>
              <a:defRPr>
                <a:solidFill>
                  <a:schemeClr val="lt1"/>
                </a:solidFill>
              </a:defRPr>
            </a:lvl4pPr>
            <a:lvl5pPr marL="2286000" lvl="4" indent="-349250" algn="ctr">
              <a:spcBef>
                <a:spcPts val="2100"/>
              </a:spcBef>
              <a:spcAft>
                <a:spcPts val="0"/>
              </a:spcAft>
              <a:buClr>
                <a:schemeClr val="lt1"/>
              </a:buClr>
              <a:buSzPts val="1900"/>
              <a:buChar char="○"/>
              <a:defRPr>
                <a:solidFill>
                  <a:schemeClr val="lt1"/>
                </a:solidFill>
              </a:defRPr>
            </a:lvl5pPr>
            <a:lvl6pPr marL="2743200" lvl="5" indent="-349250" algn="ctr">
              <a:spcBef>
                <a:spcPts val="2100"/>
              </a:spcBef>
              <a:spcAft>
                <a:spcPts val="0"/>
              </a:spcAft>
              <a:buClr>
                <a:schemeClr val="lt1"/>
              </a:buClr>
              <a:buSzPts val="1900"/>
              <a:buChar char="■"/>
              <a:defRPr>
                <a:solidFill>
                  <a:schemeClr val="lt1"/>
                </a:solidFill>
              </a:defRPr>
            </a:lvl6pPr>
            <a:lvl7pPr marL="3200400" lvl="6" indent="-349250" algn="ctr">
              <a:spcBef>
                <a:spcPts val="2100"/>
              </a:spcBef>
              <a:spcAft>
                <a:spcPts val="0"/>
              </a:spcAft>
              <a:buClr>
                <a:schemeClr val="lt1"/>
              </a:buClr>
              <a:buSzPts val="1900"/>
              <a:buChar char="●"/>
              <a:defRPr>
                <a:solidFill>
                  <a:schemeClr val="lt1"/>
                </a:solidFill>
              </a:defRPr>
            </a:lvl7pPr>
            <a:lvl8pPr marL="3657600" lvl="7" indent="-349250" algn="ctr">
              <a:spcBef>
                <a:spcPts val="2100"/>
              </a:spcBef>
              <a:spcAft>
                <a:spcPts val="0"/>
              </a:spcAft>
              <a:buClr>
                <a:schemeClr val="lt1"/>
              </a:buClr>
              <a:buSzPts val="1900"/>
              <a:buChar char="○"/>
              <a:defRPr>
                <a:solidFill>
                  <a:schemeClr val="lt1"/>
                </a:solidFill>
              </a:defRPr>
            </a:lvl8pPr>
            <a:lvl9pPr marL="4114800" lvl="8" indent="-349250" algn="ctr">
              <a:spcBef>
                <a:spcPts val="2100"/>
              </a:spcBef>
              <a:spcAft>
                <a:spcPts val="2100"/>
              </a:spcAft>
              <a:buClr>
                <a:schemeClr val="lt1"/>
              </a:buClr>
              <a:buSzPts val="1900"/>
              <a:buChar char="■"/>
              <a:defRPr>
                <a:solidFill>
                  <a:schemeClr val="lt1"/>
                </a:solidFill>
              </a:defRPr>
            </a:lvl9pPr>
          </a:lstStyle>
          <a:p>
            <a:endParaRPr/>
          </a:p>
        </p:txBody>
      </p:sp>
      <p:sp>
        <p:nvSpPr>
          <p:cNvPr id="51" name="Google Shape;51;p11"/>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11330666" y="6251679"/>
            <a:ext cx="731700" cy="524700"/>
          </a:xfrm>
          <a:prstGeom prst="rect">
            <a:avLst/>
          </a:prstGeom>
        </p:spPr>
        <p:txBody>
          <a:bodyPr spcFirstLastPara="1" wrap="square" lIns="121900" tIns="121900" rIns="121900" bIns="1219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56" name="Google Shape;56;p1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57" name="Google Shape;57;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8" name="Google Shape;58;p1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9" name="Google Shape;59;p1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62" name="Google Shape;62;p1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63" name="Google Shape;63;p14"/>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64" name="Google Shape;64;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p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6" name="Google Shape;66;p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4000"/>
              <a:buNone/>
              <a:defRPr/>
            </a:lvl2pPr>
            <a:lvl3pPr lvl="2" rtl="0">
              <a:spcBef>
                <a:spcPts val="0"/>
              </a:spcBef>
              <a:spcAft>
                <a:spcPts val="0"/>
              </a:spcAft>
              <a:buSzPts val="4000"/>
              <a:buNone/>
              <a:defRPr/>
            </a:lvl3pPr>
            <a:lvl4pPr lvl="3" rtl="0">
              <a:spcBef>
                <a:spcPts val="0"/>
              </a:spcBef>
              <a:spcAft>
                <a:spcPts val="0"/>
              </a:spcAft>
              <a:buSzPts val="4000"/>
              <a:buNone/>
              <a:defRPr/>
            </a:lvl4pPr>
            <a:lvl5pPr lvl="4" rtl="0">
              <a:spcBef>
                <a:spcPts val="0"/>
              </a:spcBef>
              <a:spcAft>
                <a:spcPts val="0"/>
              </a:spcAft>
              <a:buSzPts val="4000"/>
              <a:buNone/>
              <a:defRPr/>
            </a:lvl5pPr>
            <a:lvl6pPr lvl="5" rtl="0">
              <a:spcBef>
                <a:spcPts val="0"/>
              </a:spcBef>
              <a:spcAft>
                <a:spcPts val="0"/>
              </a:spcAft>
              <a:buSzPts val="4000"/>
              <a:buNone/>
              <a:defRPr/>
            </a:lvl6pPr>
            <a:lvl7pPr lvl="6" rtl="0">
              <a:spcBef>
                <a:spcPts val="0"/>
              </a:spcBef>
              <a:spcAft>
                <a:spcPts val="0"/>
              </a:spcAft>
              <a:buSzPts val="4000"/>
              <a:buNone/>
              <a:defRPr/>
            </a:lvl7pPr>
            <a:lvl8pPr lvl="7" rtl="0">
              <a:spcBef>
                <a:spcPts val="0"/>
              </a:spcBef>
              <a:spcAft>
                <a:spcPts val="0"/>
              </a:spcAft>
              <a:buSzPts val="4000"/>
              <a:buNone/>
              <a:defRPr/>
            </a:lvl8pPr>
            <a:lvl9pPr lvl="8" rtl="0">
              <a:spcBef>
                <a:spcPts val="0"/>
              </a:spcBef>
              <a:spcAft>
                <a:spcPts val="0"/>
              </a:spcAft>
              <a:buSzPts val="4000"/>
              <a:buNone/>
              <a:defRPr/>
            </a:lvl9pPr>
          </a:lstStyle>
          <a:p>
            <a:endParaRPr/>
          </a:p>
        </p:txBody>
      </p:sp>
      <p:sp>
        <p:nvSpPr>
          <p:cNvPr id="69" name="Google Shape;69;p15"/>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2100"/>
              </a:spcBef>
              <a:spcAft>
                <a:spcPts val="0"/>
              </a:spcAft>
              <a:buClr>
                <a:schemeClr val="dk1"/>
              </a:buClr>
              <a:buSzPts val="2000"/>
              <a:buNone/>
              <a:defRPr sz="2000" b="1"/>
            </a:lvl2pPr>
            <a:lvl3pPr marL="1371600" lvl="2" indent="-228600" algn="l" rtl="0">
              <a:lnSpc>
                <a:spcPct val="90000"/>
              </a:lnSpc>
              <a:spcBef>
                <a:spcPts val="2100"/>
              </a:spcBef>
              <a:spcAft>
                <a:spcPts val="0"/>
              </a:spcAft>
              <a:buClr>
                <a:schemeClr val="dk1"/>
              </a:buClr>
              <a:buSzPts val="1800"/>
              <a:buNone/>
              <a:defRPr sz="1800" b="1"/>
            </a:lvl3pPr>
            <a:lvl4pPr marL="1828800" lvl="3" indent="-228600" algn="l" rtl="0">
              <a:lnSpc>
                <a:spcPct val="90000"/>
              </a:lnSpc>
              <a:spcBef>
                <a:spcPts val="2100"/>
              </a:spcBef>
              <a:spcAft>
                <a:spcPts val="0"/>
              </a:spcAft>
              <a:buClr>
                <a:schemeClr val="dk1"/>
              </a:buClr>
              <a:buSzPts val="1600"/>
              <a:buNone/>
              <a:defRPr sz="1600" b="1"/>
            </a:lvl4pPr>
            <a:lvl5pPr marL="2286000" lvl="4" indent="-228600" algn="l" rtl="0">
              <a:lnSpc>
                <a:spcPct val="90000"/>
              </a:lnSpc>
              <a:spcBef>
                <a:spcPts val="2100"/>
              </a:spcBef>
              <a:spcAft>
                <a:spcPts val="0"/>
              </a:spcAft>
              <a:buClr>
                <a:schemeClr val="dk1"/>
              </a:buClr>
              <a:buSzPts val="1600"/>
              <a:buNone/>
              <a:defRPr sz="1600" b="1"/>
            </a:lvl5pPr>
            <a:lvl6pPr marL="2743200" lvl="5" indent="-228600" algn="l" rtl="0">
              <a:lnSpc>
                <a:spcPct val="90000"/>
              </a:lnSpc>
              <a:spcBef>
                <a:spcPts val="2100"/>
              </a:spcBef>
              <a:spcAft>
                <a:spcPts val="0"/>
              </a:spcAft>
              <a:buClr>
                <a:schemeClr val="dk1"/>
              </a:buClr>
              <a:buSzPts val="1600"/>
              <a:buNone/>
              <a:defRPr sz="1600" b="1"/>
            </a:lvl6pPr>
            <a:lvl7pPr marL="3200400" lvl="6" indent="-228600" algn="l" rtl="0">
              <a:lnSpc>
                <a:spcPct val="90000"/>
              </a:lnSpc>
              <a:spcBef>
                <a:spcPts val="2100"/>
              </a:spcBef>
              <a:spcAft>
                <a:spcPts val="0"/>
              </a:spcAft>
              <a:buClr>
                <a:schemeClr val="dk1"/>
              </a:buClr>
              <a:buSzPts val="1600"/>
              <a:buNone/>
              <a:defRPr sz="1600" b="1"/>
            </a:lvl7pPr>
            <a:lvl8pPr marL="3657600" lvl="7" indent="-228600" algn="l" rtl="0">
              <a:lnSpc>
                <a:spcPct val="90000"/>
              </a:lnSpc>
              <a:spcBef>
                <a:spcPts val="2100"/>
              </a:spcBef>
              <a:spcAft>
                <a:spcPts val="0"/>
              </a:spcAft>
              <a:buClr>
                <a:schemeClr val="dk1"/>
              </a:buClr>
              <a:buSzPts val="1600"/>
              <a:buNone/>
              <a:defRPr sz="1600" b="1"/>
            </a:lvl8pPr>
            <a:lvl9pPr marL="4114800" lvl="8" indent="-228600" algn="l" rtl="0">
              <a:lnSpc>
                <a:spcPct val="90000"/>
              </a:lnSpc>
              <a:spcBef>
                <a:spcPts val="2100"/>
              </a:spcBef>
              <a:spcAft>
                <a:spcPts val="2100"/>
              </a:spcAft>
              <a:buClr>
                <a:schemeClr val="dk1"/>
              </a:buClr>
              <a:buSzPts val="1600"/>
              <a:buNone/>
              <a:defRPr sz="1600" b="1"/>
            </a:lvl9pPr>
          </a:lstStyle>
          <a:p>
            <a:endParaRPr/>
          </a:p>
        </p:txBody>
      </p:sp>
      <p:sp>
        <p:nvSpPr>
          <p:cNvPr id="70" name="Google Shape;70;p15"/>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71" name="Google Shape;71;p15"/>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2100"/>
              </a:spcBef>
              <a:spcAft>
                <a:spcPts val="0"/>
              </a:spcAft>
              <a:buClr>
                <a:schemeClr val="dk1"/>
              </a:buClr>
              <a:buSzPts val="2000"/>
              <a:buNone/>
              <a:defRPr sz="2000" b="1"/>
            </a:lvl2pPr>
            <a:lvl3pPr marL="1371600" lvl="2" indent="-228600" algn="l" rtl="0">
              <a:lnSpc>
                <a:spcPct val="90000"/>
              </a:lnSpc>
              <a:spcBef>
                <a:spcPts val="2100"/>
              </a:spcBef>
              <a:spcAft>
                <a:spcPts val="0"/>
              </a:spcAft>
              <a:buClr>
                <a:schemeClr val="dk1"/>
              </a:buClr>
              <a:buSzPts val="1800"/>
              <a:buNone/>
              <a:defRPr sz="1800" b="1"/>
            </a:lvl3pPr>
            <a:lvl4pPr marL="1828800" lvl="3" indent="-228600" algn="l" rtl="0">
              <a:lnSpc>
                <a:spcPct val="90000"/>
              </a:lnSpc>
              <a:spcBef>
                <a:spcPts val="2100"/>
              </a:spcBef>
              <a:spcAft>
                <a:spcPts val="0"/>
              </a:spcAft>
              <a:buClr>
                <a:schemeClr val="dk1"/>
              </a:buClr>
              <a:buSzPts val="1600"/>
              <a:buNone/>
              <a:defRPr sz="1600" b="1"/>
            </a:lvl4pPr>
            <a:lvl5pPr marL="2286000" lvl="4" indent="-228600" algn="l" rtl="0">
              <a:lnSpc>
                <a:spcPct val="90000"/>
              </a:lnSpc>
              <a:spcBef>
                <a:spcPts val="2100"/>
              </a:spcBef>
              <a:spcAft>
                <a:spcPts val="0"/>
              </a:spcAft>
              <a:buClr>
                <a:schemeClr val="dk1"/>
              </a:buClr>
              <a:buSzPts val="1600"/>
              <a:buNone/>
              <a:defRPr sz="1600" b="1"/>
            </a:lvl5pPr>
            <a:lvl6pPr marL="2743200" lvl="5" indent="-228600" algn="l" rtl="0">
              <a:lnSpc>
                <a:spcPct val="90000"/>
              </a:lnSpc>
              <a:spcBef>
                <a:spcPts val="2100"/>
              </a:spcBef>
              <a:spcAft>
                <a:spcPts val="0"/>
              </a:spcAft>
              <a:buClr>
                <a:schemeClr val="dk1"/>
              </a:buClr>
              <a:buSzPts val="1600"/>
              <a:buNone/>
              <a:defRPr sz="1600" b="1"/>
            </a:lvl6pPr>
            <a:lvl7pPr marL="3200400" lvl="6" indent="-228600" algn="l" rtl="0">
              <a:lnSpc>
                <a:spcPct val="90000"/>
              </a:lnSpc>
              <a:spcBef>
                <a:spcPts val="2100"/>
              </a:spcBef>
              <a:spcAft>
                <a:spcPts val="0"/>
              </a:spcAft>
              <a:buClr>
                <a:schemeClr val="dk1"/>
              </a:buClr>
              <a:buSzPts val="1600"/>
              <a:buNone/>
              <a:defRPr sz="1600" b="1"/>
            </a:lvl7pPr>
            <a:lvl8pPr marL="3657600" lvl="7" indent="-228600" algn="l" rtl="0">
              <a:lnSpc>
                <a:spcPct val="90000"/>
              </a:lnSpc>
              <a:spcBef>
                <a:spcPts val="2100"/>
              </a:spcBef>
              <a:spcAft>
                <a:spcPts val="0"/>
              </a:spcAft>
              <a:buClr>
                <a:schemeClr val="dk1"/>
              </a:buClr>
              <a:buSzPts val="1600"/>
              <a:buNone/>
              <a:defRPr sz="1600" b="1"/>
            </a:lvl8pPr>
            <a:lvl9pPr marL="4114800" lvl="8" indent="-228600" algn="l" rtl="0">
              <a:lnSpc>
                <a:spcPct val="90000"/>
              </a:lnSpc>
              <a:spcBef>
                <a:spcPts val="2100"/>
              </a:spcBef>
              <a:spcAft>
                <a:spcPts val="2100"/>
              </a:spcAft>
              <a:buClr>
                <a:schemeClr val="dk1"/>
              </a:buClr>
              <a:buSzPts val="1600"/>
              <a:buNone/>
              <a:defRPr sz="1600" b="1"/>
            </a:lvl9pPr>
          </a:lstStyle>
          <a:p>
            <a:endParaRPr/>
          </a:p>
        </p:txBody>
      </p:sp>
      <p:sp>
        <p:nvSpPr>
          <p:cNvPr id="72" name="Google Shape;72;p15"/>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2100"/>
              </a:spcBef>
              <a:spcAft>
                <a:spcPts val="0"/>
              </a:spcAft>
              <a:buClr>
                <a:schemeClr val="dk1"/>
              </a:buClr>
              <a:buSzPts val="1800"/>
              <a:buChar char="○"/>
              <a:defRPr/>
            </a:lvl2pPr>
            <a:lvl3pPr marL="1371600" lvl="2" indent="-342900" algn="l" rtl="0">
              <a:lnSpc>
                <a:spcPct val="90000"/>
              </a:lnSpc>
              <a:spcBef>
                <a:spcPts val="2100"/>
              </a:spcBef>
              <a:spcAft>
                <a:spcPts val="0"/>
              </a:spcAft>
              <a:buClr>
                <a:schemeClr val="dk1"/>
              </a:buClr>
              <a:buSzPts val="1800"/>
              <a:buChar char="■"/>
              <a:defRPr/>
            </a:lvl3pPr>
            <a:lvl4pPr marL="1828800" lvl="3" indent="-342900" algn="l" rtl="0">
              <a:lnSpc>
                <a:spcPct val="90000"/>
              </a:lnSpc>
              <a:spcBef>
                <a:spcPts val="2100"/>
              </a:spcBef>
              <a:spcAft>
                <a:spcPts val="0"/>
              </a:spcAft>
              <a:buClr>
                <a:schemeClr val="dk1"/>
              </a:buClr>
              <a:buSzPts val="1800"/>
              <a:buChar char="●"/>
              <a:defRPr/>
            </a:lvl4pPr>
            <a:lvl5pPr marL="2286000" lvl="4" indent="-342900" algn="l" rtl="0">
              <a:lnSpc>
                <a:spcPct val="90000"/>
              </a:lnSpc>
              <a:spcBef>
                <a:spcPts val="2100"/>
              </a:spcBef>
              <a:spcAft>
                <a:spcPts val="0"/>
              </a:spcAft>
              <a:buClr>
                <a:schemeClr val="dk1"/>
              </a:buClr>
              <a:buSzPts val="1800"/>
              <a:buChar char="○"/>
              <a:defRPr/>
            </a:lvl5pPr>
            <a:lvl6pPr marL="2743200" lvl="5" indent="-342900" algn="l" rtl="0">
              <a:lnSpc>
                <a:spcPct val="90000"/>
              </a:lnSpc>
              <a:spcBef>
                <a:spcPts val="2100"/>
              </a:spcBef>
              <a:spcAft>
                <a:spcPts val="0"/>
              </a:spcAft>
              <a:buClr>
                <a:schemeClr val="dk1"/>
              </a:buClr>
              <a:buSzPts val="1800"/>
              <a:buChar char="■"/>
              <a:defRPr/>
            </a:lvl6pPr>
            <a:lvl7pPr marL="3200400" lvl="6" indent="-342900" algn="l" rtl="0">
              <a:lnSpc>
                <a:spcPct val="90000"/>
              </a:lnSpc>
              <a:spcBef>
                <a:spcPts val="2100"/>
              </a:spcBef>
              <a:spcAft>
                <a:spcPts val="0"/>
              </a:spcAft>
              <a:buClr>
                <a:schemeClr val="dk1"/>
              </a:buClr>
              <a:buSzPts val="1800"/>
              <a:buChar char="●"/>
              <a:defRPr/>
            </a:lvl7pPr>
            <a:lvl8pPr marL="3657600" lvl="7" indent="-342900" algn="l" rtl="0">
              <a:lnSpc>
                <a:spcPct val="90000"/>
              </a:lnSpc>
              <a:spcBef>
                <a:spcPts val="2100"/>
              </a:spcBef>
              <a:spcAft>
                <a:spcPts val="0"/>
              </a:spcAft>
              <a:buClr>
                <a:schemeClr val="dk1"/>
              </a:buClr>
              <a:buSzPts val="1800"/>
              <a:buChar char="○"/>
              <a:defRPr/>
            </a:lvl8pPr>
            <a:lvl9pPr marL="4114800" lvl="8" indent="-342900" algn="l" rtl="0">
              <a:lnSpc>
                <a:spcPct val="90000"/>
              </a:lnSpc>
              <a:spcBef>
                <a:spcPts val="2100"/>
              </a:spcBef>
              <a:spcAft>
                <a:spcPts val="2100"/>
              </a:spcAft>
              <a:buClr>
                <a:schemeClr val="dk1"/>
              </a:buClr>
              <a:buSzPts val="1800"/>
              <a:buChar char="■"/>
              <a:defRPr/>
            </a:lvl9pPr>
          </a:lstStyle>
          <a:p>
            <a:endParaRPr/>
          </a:p>
        </p:txBody>
      </p:sp>
      <p:sp>
        <p:nvSpPr>
          <p:cNvPr id="73" name="Google Shape;73;p1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4" name="Google Shape;74;p1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5" name="Google Shape;75;p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831300"/>
          </a:xfrm>
          <a:prstGeom prst="rect">
            <a:avLst/>
          </a:prstGeom>
          <a:noFill/>
          <a:ln>
            <a:noFill/>
          </a:ln>
        </p:spPr>
        <p:txBody>
          <a:bodyPr spcFirstLastPara="1" wrap="square" lIns="121900" tIns="121900" rIns="121900" bIns="121900" anchor="t" anchorCtr="0">
            <a:noAutofit/>
          </a:bodyPr>
          <a:lstStyle>
            <a:lvl1pPr lvl="0">
              <a:spcBef>
                <a:spcPts val="0"/>
              </a:spcBef>
              <a:spcAft>
                <a:spcPts val="0"/>
              </a:spcAft>
              <a:buClr>
                <a:schemeClr val="dk2"/>
              </a:buClr>
              <a:buSzPts val="4000"/>
              <a:buFont typeface="Raleway"/>
              <a:buNone/>
              <a:defRPr sz="4000" b="1">
                <a:solidFill>
                  <a:schemeClr val="dk2"/>
                </a:solidFill>
                <a:latin typeface="Raleway"/>
                <a:ea typeface="Raleway"/>
                <a:cs typeface="Raleway"/>
                <a:sym typeface="Raleway"/>
              </a:defRPr>
            </a:lvl1pPr>
            <a:lvl2pPr lvl="1">
              <a:spcBef>
                <a:spcPts val="0"/>
              </a:spcBef>
              <a:spcAft>
                <a:spcPts val="0"/>
              </a:spcAft>
              <a:buClr>
                <a:schemeClr val="dk2"/>
              </a:buClr>
              <a:buSzPts val="4000"/>
              <a:buFont typeface="Raleway"/>
              <a:buNone/>
              <a:defRPr sz="4000" b="1">
                <a:solidFill>
                  <a:schemeClr val="dk2"/>
                </a:solidFill>
                <a:latin typeface="Raleway"/>
                <a:ea typeface="Raleway"/>
                <a:cs typeface="Raleway"/>
                <a:sym typeface="Raleway"/>
              </a:defRPr>
            </a:lvl2pPr>
            <a:lvl3pPr lvl="2">
              <a:spcBef>
                <a:spcPts val="0"/>
              </a:spcBef>
              <a:spcAft>
                <a:spcPts val="0"/>
              </a:spcAft>
              <a:buClr>
                <a:schemeClr val="dk2"/>
              </a:buClr>
              <a:buSzPts val="4000"/>
              <a:buFont typeface="Raleway"/>
              <a:buNone/>
              <a:defRPr sz="4000" b="1">
                <a:solidFill>
                  <a:schemeClr val="dk2"/>
                </a:solidFill>
                <a:latin typeface="Raleway"/>
                <a:ea typeface="Raleway"/>
                <a:cs typeface="Raleway"/>
                <a:sym typeface="Raleway"/>
              </a:defRPr>
            </a:lvl3pPr>
            <a:lvl4pPr lvl="3">
              <a:spcBef>
                <a:spcPts val="0"/>
              </a:spcBef>
              <a:spcAft>
                <a:spcPts val="0"/>
              </a:spcAft>
              <a:buClr>
                <a:schemeClr val="dk2"/>
              </a:buClr>
              <a:buSzPts val="4000"/>
              <a:buFont typeface="Raleway"/>
              <a:buNone/>
              <a:defRPr sz="4000" b="1">
                <a:solidFill>
                  <a:schemeClr val="dk2"/>
                </a:solidFill>
                <a:latin typeface="Raleway"/>
                <a:ea typeface="Raleway"/>
                <a:cs typeface="Raleway"/>
                <a:sym typeface="Raleway"/>
              </a:defRPr>
            </a:lvl4pPr>
            <a:lvl5pPr lvl="4">
              <a:spcBef>
                <a:spcPts val="0"/>
              </a:spcBef>
              <a:spcAft>
                <a:spcPts val="0"/>
              </a:spcAft>
              <a:buClr>
                <a:schemeClr val="dk2"/>
              </a:buClr>
              <a:buSzPts val="4000"/>
              <a:buFont typeface="Raleway"/>
              <a:buNone/>
              <a:defRPr sz="4000" b="1">
                <a:solidFill>
                  <a:schemeClr val="dk2"/>
                </a:solidFill>
                <a:latin typeface="Raleway"/>
                <a:ea typeface="Raleway"/>
                <a:cs typeface="Raleway"/>
                <a:sym typeface="Raleway"/>
              </a:defRPr>
            </a:lvl5pPr>
            <a:lvl6pPr lvl="5">
              <a:spcBef>
                <a:spcPts val="0"/>
              </a:spcBef>
              <a:spcAft>
                <a:spcPts val="0"/>
              </a:spcAft>
              <a:buClr>
                <a:schemeClr val="dk2"/>
              </a:buClr>
              <a:buSzPts val="4000"/>
              <a:buFont typeface="Raleway"/>
              <a:buNone/>
              <a:defRPr sz="4000" b="1">
                <a:solidFill>
                  <a:schemeClr val="dk2"/>
                </a:solidFill>
                <a:latin typeface="Raleway"/>
                <a:ea typeface="Raleway"/>
                <a:cs typeface="Raleway"/>
                <a:sym typeface="Raleway"/>
              </a:defRPr>
            </a:lvl6pPr>
            <a:lvl7pPr lvl="6">
              <a:spcBef>
                <a:spcPts val="0"/>
              </a:spcBef>
              <a:spcAft>
                <a:spcPts val="0"/>
              </a:spcAft>
              <a:buClr>
                <a:schemeClr val="dk2"/>
              </a:buClr>
              <a:buSzPts val="4000"/>
              <a:buFont typeface="Raleway"/>
              <a:buNone/>
              <a:defRPr sz="4000" b="1">
                <a:solidFill>
                  <a:schemeClr val="dk2"/>
                </a:solidFill>
                <a:latin typeface="Raleway"/>
                <a:ea typeface="Raleway"/>
                <a:cs typeface="Raleway"/>
                <a:sym typeface="Raleway"/>
              </a:defRPr>
            </a:lvl7pPr>
            <a:lvl8pPr lvl="7">
              <a:spcBef>
                <a:spcPts val="0"/>
              </a:spcBef>
              <a:spcAft>
                <a:spcPts val="0"/>
              </a:spcAft>
              <a:buClr>
                <a:schemeClr val="dk2"/>
              </a:buClr>
              <a:buSzPts val="4000"/>
              <a:buFont typeface="Raleway"/>
              <a:buNone/>
              <a:defRPr sz="4000" b="1">
                <a:solidFill>
                  <a:schemeClr val="dk2"/>
                </a:solidFill>
                <a:latin typeface="Raleway"/>
                <a:ea typeface="Raleway"/>
                <a:cs typeface="Raleway"/>
                <a:sym typeface="Raleway"/>
              </a:defRPr>
            </a:lvl8pPr>
            <a:lvl9pPr lvl="8">
              <a:spcBef>
                <a:spcPts val="0"/>
              </a:spcBef>
              <a:spcAft>
                <a:spcPts val="0"/>
              </a:spcAft>
              <a:buClr>
                <a:schemeClr val="dk2"/>
              </a:buClr>
              <a:buSzPts val="4000"/>
              <a:buFont typeface="Raleway"/>
              <a:buNone/>
              <a:defRPr sz="4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81000">
              <a:lnSpc>
                <a:spcPct val="115000"/>
              </a:lnSpc>
              <a:spcBef>
                <a:spcPts val="0"/>
              </a:spcBef>
              <a:spcAft>
                <a:spcPts val="0"/>
              </a:spcAft>
              <a:buClr>
                <a:schemeClr val="lt2"/>
              </a:buClr>
              <a:buSzPts val="2400"/>
              <a:buFont typeface="Source Sans Pro"/>
              <a:buChar char="●"/>
              <a:defRPr sz="2400">
                <a:solidFill>
                  <a:schemeClr val="lt2"/>
                </a:solidFill>
                <a:latin typeface="Source Sans Pro"/>
                <a:ea typeface="Source Sans Pro"/>
                <a:cs typeface="Source Sans Pro"/>
                <a:sym typeface="Source Sans Pro"/>
              </a:defRPr>
            </a:lvl1pPr>
            <a:lvl2pPr marL="914400" lvl="1" indent="-349250">
              <a:lnSpc>
                <a:spcPct val="115000"/>
              </a:lnSpc>
              <a:spcBef>
                <a:spcPts val="2100"/>
              </a:spcBef>
              <a:spcAft>
                <a:spcPts val="0"/>
              </a:spcAft>
              <a:buClr>
                <a:schemeClr val="lt2"/>
              </a:buClr>
              <a:buSzPts val="1900"/>
              <a:buFont typeface="Source Sans Pro"/>
              <a:buChar char="○"/>
              <a:defRPr sz="1900">
                <a:solidFill>
                  <a:schemeClr val="lt2"/>
                </a:solidFill>
                <a:latin typeface="Source Sans Pro"/>
                <a:ea typeface="Source Sans Pro"/>
                <a:cs typeface="Source Sans Pro"/>
                <a:sym typeface="Source Sans Pro"/>
              </a:defRPr>
            </a:lvl2pPr>
            <a:lvl3pPr marL="1371600" lvl="2" indent="-349250">
              <a:lnSpc>
                <a:spcPct val="115000"/>
              </a:lnSpc>
              <a:spcBef>
                <a:spcPts val="2100"/>
              </a:spcBef>
              <a:spcAft>
                <a:spcPts val="0"/>
              </a:spcAft>
              <a:buClr>
                <a:schemeClr val="lt2"/>
              </a:buClr>
              <a:buSzPts val="1900"/>
              <a:buFont typeface="Source Sans Pro"/>
              <a:buChar char="■"/>
              <a:defRPr sz="1900">
                <a:solidFill>
                  <a:schemeClr val="lt2"/>
                </a:solidFill>
                <a:latin typeface="Source Sans Pro"/>
                <a:ea typeface="Source Sans Pro"/>
                <a:cs typeface="Source Sans Pro"/>
                <a:sym typeface="Source Sans Pro"/>
              </a:defRPr>
            </a:lvl3pPr>
            <a:lvl4pPr marL="1828800" lvl="3" indent="-349250">
              <a:lnSpc>
                <a:spcPct val="115000"/>
              </a:lnSpc>
              <a:spcBef>
                <a:spcPts val="2100"/>
              </a:spcBef>
              <a:spcAft>
                <a:spcPts val="0"/>
              </a:spcAft>
              <a:buClr>
                <a:schemeClr val="lt2"/>
              </a:buClr>
              <a:buSzPts val="1900"/>
              <a:buFont typeface="Source Sans Pro"/>
              <a:buChar char="●"/>
              <a:defRPr sz="1900">
                <a:solidFill>
                  <a:schemeClr val="lt2"/>
                </a:solidFill>
                <a:latin typeface="Source Sans Pro"/>
                <a:ea typeface="Source Sans Pro"/>
                <a:cs typeface="Source Sans Pro"/>
                <a:sym typeface="Source Sans Pro"/>
              </a:defRPr>
            </a:lvl4pPr>
            <a:lvl5pPr marL="2286000" lvl="4" indent="-349250">
              <a:lnSpc>
                <a:spcPct val="115000"/>
              </a:lnSpc>
              <a:spcBef>
                <a:spcPts val="2100"/>
              </a:spcBef>
              <a:spcAft>
                <a:spcPts val="0"/>
              </a:spcAft>
              <a:buClr>
                <a:schemeClr val="lt2"/>
              </a:buClr>
              <a:buSzPts val="1900"/>
              <a:buFont typeface="Source Sans Pro"/>
              <a:buChar char="○"/>
              <a:defRPr sz="1900">
                <a:solidFill>
                  <a:schemeClr val="lt2"/>
                </a:solidFill>
                <a:latin typeface="Source Sans Pro"/>
                <a:ea typeface="Source Sans Pro"/>
                <a:cs typeface="Source Sans Pro"/>
                <a:sym typeface="Source Sans Pro"/>
              </a:defRPr>
            </a:lvl5pPr>
            <a:lvl6pPr marL="2743200" lvl="5" indent="-349250">
              <a:lnSpc>
                <a:spcPct val="115000"/>
              </a:lnSpc>
              <a:spcBef>
                <a:spcPts val="2100"/>
              </a:spcBef>
              <a:spcAft>
                <a:spcPts val="0"/>
              </a:spcAft>
              <a:buClr>
                <a:schemeClr val="lt2"/>
              </a:buClr>
              <a:buSzPts val="1900"/>
              <a:buFont typeface="Source Sans Pro"/>
              <a:buChar char="■"/>
              <a:defRPr sz="1900">
                <a:solidFill>
                  <a:schemeClr val="lt2"/>
                </a:solidFill>
                <a:latin typeface="Source Sans Pro"/>
                <a:ea typeface="Source Sans Pro"/>
                <a:cs typeface="Source Sans Pro"/>
                <a:sym typeface="Source Sans Pro"/>
              </a:defRPr>
            </a:lvl6pPr>
            <a:lvl7pPr marL="3200400" lvl="6" indent="-349250">
              <a:lnSpc>
                <a:spcPct val="115000"/>
              </a:lnSpc>
              <a:spcBef>
                <a:spcPts val="2100"/>
              </a:spcBef>
              <a:spcAft>
                <a:spcPts val="0"/>
              </a:spcAft>
              <a:buClr>
                <a:schemeClr val="lt2"/>
              </a:buClr>
              <a:buSzPts val="1900"/>
              <a:buFont typeface="Source Sans Pro"/>
              <a:buChar char="●"/>
              <a:defRPr sz="1900">
                <a:solidFill>
                  <a:schemeClr val="lt2"/>
                </a:solidFill>
                <a:latin typeface="Source Sans Pro"/>
                <a:ea typeface="Source Sans Pro"/>
                <a:cs typeface="Source Sans Pro"/>
                <a:sym typeface="Source Sans Pro"/>
              </a:defRPr>
            </a:lvl7pPr>
            <a:lvl8pPr marL="3657600" lvl="7" indent="-349250">
              <a:lnSpc>
                <a:spcPct val="115000"/>
              </a:lnSpc>
              <a:spcBef>
                <a:spcPts val="2100"/>
              </a:spcBef>
              <a:spcAft>
                <a:spcPts val="0"/>
              </a:spcAft>
              <a:buClr>
                <a:schemeClr val="lt2"/>
              </a:buClr>
              <a:buSzPts val="1900"/>
              <a:buFont typeface="Source Sans Pro"/>
              <a:buChar char="○"/>
              <a:defRPr sz="1900">
                <a:solidFill>
                  <a:schemeClr val="lt2"/>
                </a:solidFill>
                <a:latin typeface="Source Sans Pro"/>
                <a:ea typeface="Source Sans Pro"/>
                <a:cs typeface="Source Sans Pro"/>
                <a:sym typeface="Source Sans Pro"/>
              </a:defRPr>
            </a:lvl8pPr>
            <a:lvl9pPr marL="4114800" lvl="8" indent="-349250">
              <a:lnSpc>
                <a:spcPct val="115000"/>
              </a:lnSpc>
              <a:spcBef>
                <a:spcPts val="2100"/>
              </a:spcBef>
              <a:spcAft>
                <a:spcPts val="2100"/>
              </a:spcAft>
              <a:buClr>
                <a:schemeClr val="lt2"/>
              </a:buClr>
              <a:buSzPts val="1900"/>
              <a:buFont typeface="Source Sans Pro"/>
              <a:buChar char="■"/>
              <a:defRPr sz="1900">
                <a:solidFill>
                  <a:schemeClr val="lt2"/>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11330666" y="6251679"/>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lt2"/>
                </a:solidFill>
                <a:latin typeface="Source Sans Pro"/>
                <a:ea typeface="Source Sans Pro"/>
                <a:cs typeface="Source Sans Pro"/>
                <a:sym typeface="Source Sans Pro"/>
              </a:defRPr>
            </a:lvl1pPr>
            <a:lvl2pPr lvl="1" algn="r">
              <a:buNone/>
              <a:defRPr sz="1300">
                <a:solidFill>
                  <a:schemeClr val="lt2"/>
                </a:solidFill>
                <a:latin typeface="Source Sans Pro"/>
                <a:ea typeface="Source Sans Pro"/>
                <a:cs typeface="Source Sans Pro"/>
                <a:sym typeface="Source Sans Pro"/>
              </a:defRPr>
            </a:lvl2pPr>
            <a:lvl3pPr lvl="2" algn="r">
              <a:buNone/>
              <a:defRPr sz="1300">
                <a:solidFill>
                  <a:schemeClr val="lt2"/>
                </a:solidFill>
                <a:latin typeface="Source Sans Pro"/>
                <a:ea typeface="Source Sans Pro"/>
                <a:cs typeface="Source Sans Pro"/>
                <a:sym typeface="Source Sans Pro"/>
              </a:defRPr>
            </a:lvl3pPr>
            <a:lvl4pPr lvl="3" algn="r">
              <a:buNone/>
              <a:defRPr sz="1300">
                <a:solidFill>
                  <a:schemeClr val="lt2"/>
                </a:solidFill>
                <a:latin typeface="Source Sans Pro"/>
                <a:ea typeface="Source Sans Pro"/>
                <a:cs typeface="Source Sans Pro"/>
                <a:sym typeface="Source Sans Pro"/>
              </a:defRPr>
            </a:lvl4pPr>
            <a:lvl5pPr lvl="4" algn="r">
              <a:buNone/>
              <a:defRPr sz="1300">
                <a:solidFill>
                  <a:schemeClr val="lt2"/>
                </a:solidFill>
                <a:latin typeface="Source Sans Pro"/>
                <a:ea typeface="Source Sans Pro"/>
                <a:cs typeface="Source Sans Pro"/>
                <a:sym typeface="Source Sans Pro"/>
              </a:defRPr>
            </a:lvl5pPr>
            <a:lvl6pPr lvl="5" algn="r">
              <a:buNone/>
              <a:defRPr sz="1300">
                <a:solidFill>
                  <a:schemeClr val="lt2"/>
                </a:solidFill>
                <a:latin typeface="Source Sans Pro"/>
                <a:ea typeface="Source Sans Pro"/>
                <a:cs typeface="Source Sans Pro"/>
                <a:sym typeface="Source Sans Pro"/>
              </a:defRPr>
            </a:lvl6pPr>
            <a:lvl7pPr lvl="6" algn="r">
              <a:buNone/>
              <a:defRPr sz="1300">
                <a:solidFill>
                  <a:schemeClr val="lt2"/>
                </a:solidFill>
                <a:latin typeface="Source Sans Pro"/>
                <a:ea typeface="Source Sans Pro"/>
                <a:cs typeface="Source Sans Pro"/>
                <a:sym typeface="Source Sans Pro"/>
              </a:defRPr>
            </a:lvl7pPr>
            <a:lvl8pPr lvl="7" algn="r">
              <a:buNone/>
              <a:defRPr sz="1300">
                <a:solidFill>
                  <a:schemeClr val="lt2"/>
                </a:solidFill>
                <a:latin typeface="Source Sans Pro"/>
                <a:ea typeface="Source Sans Pro"/>
                <a:cs typeface="Source Sans Pro"/>
                <a:sym typeface="Source Sans Pro"/>
              </a:defRPr>
            </a:lvl8pPr>
            <a:lvl9pPr lvl="8" algn="r">
              <a:buNone/>
              <a:defRPr sz="1300">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hyperlink" Target="https://viewer.gcu.edu/9QVjRA" TargetMode="External"/><Relationship Id="rId3" Type="http://schemas.openxmlformats.org/officeDocument/2006/relationships/hyperlink" Target="https://www.cpha.ca/sites/default/files/uploads/webinars/2016-09-14-vollman_public-health-leadership.pdf" TargetMode="External"/><Relationship Id="rId7" Type="http://schemas.openxmlformats.org/officeDocument/2006/relationships/hyperlink" Target="https://www.mindtools.com/pages/article/servant-leadership.htm" TargetMode="External"/><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hyperlink" Target="https://www.forbes.com/sites/brentgleeson/2016/11/09/10-unique-perspectives-on-what-makes-a-great-leader/?sh=48bc9cd75dd1" TargetMode="External"/><Relationship Id="rId5" Type="http://schemas.openxmlformats.org/officeDocument/2006/relationships/hyperlink" Target="https://connectusfund.org/8-advantages-and-disadvantages-of-democratic-leadership-style" TargetMode="External"/><Relationship Id="rId4" Type="http://schemas.openxmlformats.org/officeDocument/2006/relationships/hyperlink" Target="https://ctb.ku.edu/en/table-of-contents/leadership/leadership-ideas/servant-leadership/main" TargetMode="External"/><Relationship Id="rId9" Type="http://schemas.openxmlformats.org/officeDocument/2006/relationships/hyperlink" Target="https://www.youtube.com/watch?v=Tiq0ZmN6sq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79"/>
        <p:cNvGrpSpPr/>
        <p:nvPr/>
      </p:nvGrpSpPr>
      <p:grpSpPr>
        <a:xfrm>
          <a:off x="0" y="0"/>
          <a:ext cx="0" cy="0"/>
          <a:chOff x="0" y="0"/>
          <a:chExt cx="0" cy="0"/>
        </a:xfrm>
      </p:grpSpPr>
      <p:sp>
        <p:nvSpPr>
          <p:cNvPr id="80" name="Google Shape;80;p16"/>
          <p:cNvSpPr txBox="1">
            <a:spLocks noGrp="1"/>
          </p:cNvSpPr>
          <p:nvPr>
            <p:ph type="ctrTitle"/>
          </p:nvPr>
        </p:nvSpPr>
        <p:spPr>
          <a:xfrm>
            <a:off x="647833" y="352633"/>
            <a:ext cx="10911600" cy="19647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6000"/>
              <a:buFont typeface="Calibri"/>
              <a:buNone/>
            </a:pPr>
            <a:r>
              <a:rPr lang="en-US">
                <a:latin typeface="Times New Roman"/>
                <a:ea typeface="Times New Roman"/>
                <a:cs typeface="Times New Roman"/>
                <a:sym typeface="Times New Roman"/>
              </a:rPr>
              <a:t>CLC – Leadership Styles</a:t>
            </a:r>
            <a:endParaRPr>
              <a:latin typeface="Times New Roman"/>
              <a:ea typeface="Times New Roman"/>
              <a:cs typeface="Times New Roman"/>
              <a:sym typeface="Times New Roman"/>
            </a:endParaRPr>
          </a:p>
        </p:txBody>
      </p:sp>
      <p:sp>
        <p:nvSpPr>
          <p:cNvPr id="81" name="Google Shape;81;p16"/>
          <p:cNvSpPr txBox="1">
            <a:spLocks noGrp="1"/>
          </p:cNvSpPr>
          <p:nvPr>
            <p:ph type="subTitle" idx="1"/>
          </p:nvPr>
        </p:nvSpPr>
        <p:spPr>
          <a:xfrm>
            <a:off x="647825" y="3713439"/>
            <a:ext cx="10911600" cy="26151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r>
              <a:rPr lang="en-US">
                <a:latin typeface="Times New Roman"/>
                <a:ea typeface="Times New Roman"/>
                <a:cs typeface="Times New Roman"/>
                <a:sym typeface="Times New Roman"/>
              </a:rPr>
              <a:t>Presented By:  Gustavo Alvarez, Jewel Norton &amp; Stacey Thompson</a:t>
            </a:r>
            <a:endParaRPr>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400"/>
              <a:buNone/>
            </a:pPr>
            <a:r>
              <a:rPr lang="en-US">
                <a:latin typeface="Times New Roman"/>
                <a:ea typeface="Times New Roman"/>
                <a:cs typeface="Times New Roman"/>
                <a:sym typeface="Times New Roman"/>
              </a:rPr>
              <a:t>PUB 660</a:t>
            </a:r>
            <a:endParaRPr>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400"/>
              <a:buNone/>
            </a:pPr>
            <a:r>
              <a:rPr lang="en-US">
                <a:latin typeface="Times New Roman"/>
                <a:ea typeface="Times New Roman"/>
                <a:cs typeface="Times New Roman"/>
                <a:sym typeface="Times New Roman"/>
              </a:rPr>
              <a:t>December 2, 2020</a:t>
            </a:r>
            <a:endParaRPr>
              <a:latin typeface="Times New Roman"/>
              <a:ea typeface="Times New Roman"/>
              <a:cs typeface="Times New Roman"/>
              <a:sym typeface="Times New Roman"/>
            </a:endParaRPr>
          </a:p>
          <a:p>
            <a:pPr marL="0" lvl="0" indent="0" algn="ctr" rtl="0">
              <a:lnSpc>
                <a:spcPct val="90000"/>
              </a:lnSpc>
              <a:spcBef>
                <a:spcPts val="1000"/>
              </a:spcBef>
              <a:spcAft>
                <a:spcPts val="0"/>
              </a:spcAft>
              <a:buClr>
                <a:schemeClr val="dk1"/>
              </a:buClr>
              <a:buSzPts val="24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latin typeface="Times New Roman"/>
                <a:ea typeface="Times New Roman"/>
                <a:cs typeface="Times New Roman"/>
                <a:sym typeface="Times New Roman"/>
              </a:rPr>
              <a:t>Learning Objectives</a:t>
            </a:r>
            <a:endParaRPr>
              <a:latin typeface="Times New Roman"/>
              <a:ea typeface="Times New Roman"/>
              <a:cs typeface="Times New Roman"/>
              <a:sym typeface="Times New Roman"/>
            </a:endParaRPr>
          </a:p>
        </p:txBody>
      </p:sp>
      <p:sp>
        <p:nvSpPr>
          <p:cNvPr id="87" name="Google Shape;87;p1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457200" lvl="0" indent="-419100" algn="l" rtl="0">
              <a:lnSpc>
                <a:spcPct val="90000"/>
              </a:lnSpc>
              <a:spcBef>
                <a:spcPts val="0"/>
              </a:spcBef>
              <a:spcAft>
                <a:spcPts val="0"/>
              </a:spcAft>
              <a:buSzPts val="3000"/>
              <a:buFont typeface="Times New Roman"/>
              <a:buChar char="●"/>
            </a:pPr>
            <a:r>
              <a:rPr lang="en-US" sz="3000">
                <a:latin typeface="Times New Roman"/>
                <a:ea typeface="Times New Roman"/>
                <a:cs typeface="Times New Roman"/>
                <a:sym typeface="Times New Roman"/>
              </a:rPr>
              <a:t>You will learn about group members leadership styles</a:t>
            </a:r>
            <a:endParaRPr sz="3000">
              <a:latin typeface="Times New Roman"/>
              <a:ea typeface="Times New Roman"/>
              <a:cs typeface="Times New Roman"/>
              <a:sym typeface="Times New Roman"/>
            </a:endParaRPr>
          </a:p>
          <a:p>
            <a:pPr marL="457200" lvl="0" indent="-419100" algn="l" rtl="0">
              <a:lnSpc>
                <a:spcPct val="90000"/>
              </a:lnSpc>
              <a:spcBef>
                <a:spcPts val="0"/>
              </a:spcBef>
              <a:spcAft>
                <a:spcPts val="0"/>
              </a:spcAft>
              <a:buSzPts val="3000"/>
              <a:buFont typeface="Times New Roman"/>
              <a:buChar char="●"/>
            </a:pPr>
            <a:r>
              <a:rPr lang="en-US" sz="3000">
                <a:latin typeface="Times New Roman"/>
                <a:ea typeface="Times New Roman"/>
                <a:cs typeface="Times New Roman"/>
                <a:sym typeface="Times New Roman"/>
              </a:rPr>
              <a:t>You will learn about strengths and weakness of democratic leadership</a:t>
            </a:r>
            <a:endParaRPr sz="3000">
              <a:latin typeface="Times New Roman"/>
              <a:ea typeface="Times New Roman"/>
              <a:cs typeface="Times New Roman"/>
              <a:sym typeface="Times New Roman"/>
            </a:endParaRPr>
          </a:p>
          <a:p>
            <a:pPr marL="457200" lvl="0" indent="-419100" algn="l" rtl="0">
              <a:lnSpc>
                <a:spcPct val="90000"/>
              </a:lnSpc>
              <a:spcBef>
                <a:spcPts val="0"/>
              </a:spcBef>
              <a:spcAft>
                <a:spcPts val="0"/>
              </a:spcAft>
              <a:buSzPts val="3000"/>
              <a:buFont typeface="Times New Roman"/>
              <a:buChar char="●"/>
            </a:pPr>
            <a:r>
              <a:rPr lang="en-US" sz="3000">
                <a:latin typeface="Times New Roman"/>
                <a:ea typeface="Times New Roman"/>
                <a:cs typeface="Times New Roman"/>
                <a:sym typeface="Times New Roman"/>
              </a:rPr>
              <a:t>You will learn about why public health professionals should be aware of personal leadership style, traits and practices</a:t>
            </a:r>
            <a:endParaRPr sz="3000">
              <a:latin typeface="Times New Roman"/>
              <a:ea typeface="Times New Roman"/>
              <a:cs typeface="Times New Roman"/>
              <a:sym typeface="Times New Roman"/>
            </a:endParaRPr>
          </a:p>
          <a:p>
            <a:pPr marL="457200" lvl="0" indent="-419100" algn="l" rtl="0">
              <a:lnSpc>
                <a:spcPct val="90000"/>
              </a:lnSpc>
              <a:spcBef>
                <a:spcPts val="0"/>
              </a:spcBef>
              <a:spcAft>
                <a:spcPts val="0"/>
              </a:spcAft>
              <a:buSzPts val="3000"/>
              <a:buFont typeface="Times New Roman"/>
              <a:buChar char="●"/>
            </a:pPr>
            <a:r>
              <a:rPr lang="en-US" sz="3000">
                <a:latin typeface="Times New Roman"/>
                <a:ea typeface="Times New Roman"/>
                <a:cs typeface="Times New Roman"/>
                <a:sym typeface="Times New Roman"/>
              </a:rPr>
              <a:t>You will learn how integrating the tenets of servant leadership can empower and influence others</a:t>
            </a:r>
            <a:endParaRPr sz="3000">
              <a:latin typeface="Times New Roman"/>
              <a:ea typeface="Times New Roman"/>
              <a:cs typeface="Times New Roman"/>
              <a:sym typeface="Times New Roman"/>
            </a:endParaRPr>
          </a:p>
          <a:p>
            <a:pPr marL="457200" lvl="0" indent="-419100" algn="l" rtl="0">
              <a:lnSpc>
                <a:spcPct val="90000"/>
              </a:lnSpc>
              <a:spcBef>
                <a:spcPts val="0"/>
              </a:spcBef>
              <a:spcAft>
                <a:spcPts val="0"/>
              </a:spcAft>
              <a:buSzPts val="3000"/>
              <a:buFont typeface="Times New Roman"/>
              <a:buChar char="●"/>
            </a:pPr>
            <a:r>
              <a:rPr lang="en-US" sz="3000">
                <a:highlight>
                  <a:srgbClr val="FFFFFF"/>
                </a:highlight>
                <a:latin typeface="Times New Roman"/>
                <a:ea typeface="Times New Roman"/>
                <a:cs typeface="Times New Roman"/>
                <a:sym typeface="Times New Roman"/>
              </a:rPr>
              <a:t>You will learn why leaders who practice servant leadership have a strong understanding of their personal leadership traits can be successful</a:t>
            </a:r>
            <a:endParaRPr sz="3000">
              <a:highlight>
                <a:srgbClr val="FFFFFF"/>
              </a:highlight>
              <a:latin typeface="Times New Roman"/>
              <a:ea typeface="Times New Roman"/>
              <a:cs typeface="Times New Roman"/>
              <a:sym typeface="Times New Roman"/>
            </a:endParaRPr>
          </a:p>
          <a:p>
            <a:pPr marL="457200" lvl="0" indent="0" algn="l" rtl="0">
              <a:lnSpc>
                <a:spcPct val="90000"/>
              </a:lnSpc>
              <a:spcBef>
                <a:spcPts val="2100"/>
              </a:spcBef>
              <a:spcAft>
                <a:spcPts val="2100"/>
              </a:spcAft>
              <a:buNone/>
            </a:pPr>
            <a:endParaRPr sz="2400">
              <a:highlight>
                <a:srgbClr val="FFFFFF"/>
              </a:highlight>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sz="3600">
                <a:highlight>
                  <a:srgbClr val="FFFFFF"/>
                </a:highlight>
                <a:latin typeface="Trebuchet MS"/>
                <a:ea typeface="Trebuchet MS"/>
                <a:cs typeface="Trebuchet MS"/>
                <a:sym typeface="Trebuchet MS"/>
              </a:rPr>
              <a:t>Gustavo - Democratic Leadership Style</a:t>
            </a:r>
            <a:endParaRPr sz="3600"/>
          </a:p>
        </p:txBody>
      </p:sp>
      <p:sp>
        <p:nvSpPr>
          <p:cNvPr id="93" name="Google Shape;93;p18"/>
          <p:cNvSpPr txBox="1">
            <a:spLocks noGrp="1"/>
          </p:cNvSpPr>
          <p:nvPr>
            <p:ph type="body" idx="1"/>
          </p:nvPr>
        </p:nvSpPr>
        <p:spPr>
          <a:xfrm>
            <a:off x="991850" y="1460700"/>
            <a:ext cx="5823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b="1">
                <a:latin typeface="Times New Roman"/>
                <a:ea typeface="Times New Roman"/>
                <a:cs typeface="Times New Roman"/>
                <a:sym typeface="Times New Roman"/>
              </a:rPr>
              <a:t>Traits		</a:t>
            </a:r>
            <a:r>
              <a:rPr lang="en-US">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marL="457200" lvl="0" indent="-381000" algn="l" rtl="0">
              <a:spcBef>
                <a:spcPts val="2100"/>
              </a:spcBef>
              <a:spcAft>
                <a:spcPts val="0"/>
              </a:spcAft>
              <a:buSzPts val="2400"/>
              <a:buFont typeface="Times New Roman"/>
              <a:buChar char="●"/>
            </a:pPr>
            <a:r>
              <a:rPr lang="en-US">
                <a:latin typeface="Times New Roman"/>
                <a:ea typeface="Times New Roman"/>
                <a:cs typeface="Times New Roman"/>
                <a:sym typeface="Times New Roman"/>
              </a:rPr>
              <a:t>Caring								</a:t>
            </a:r>
            <a:endParaRPr>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a:latin typeface="Times New Roman"/>
                <a:ea typeface="Times New Roman"/>
                <a:cs typeface="Times New Roman"/>
                <a:sym typeface="Times New Roman"/>
              </a:rPr>
              <a:t>Creative							</a:t>
            </a:r>
            <a:endParaRPr>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a:latin typeface="Times New Roman"/>
                <a:ea typeface="Times New Roman"/>
                <a:cs typeface="Times New Roman"/>
                <a:sym typeface="Times New Roman"/>
              </a:rPr>
              <a:t>Truthful							 </a:t>
            </a:r>
            <a:endParaRPr>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a:latin typeface="Times New Roman"/>
                <a:ea typeface="Times New Roman"/>
                <a:cs typeface="Times New Roman"/>
                <a:sym typeface="Times New Roman"/>
              </a:rPr>
              <a:t>Innovative						</a:t>
            </a:r>
            <a:endParaRPr>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a:latin typeface="Times New Roman"/>
                <a:ea typeface="Times New Roman"/>
                <a:cs typeface="Times New Roman"/>
                <a:sym typeface="Times New Roman"/>
              </a:rPr>
              <a:t>Honest								</a:t>
            </a:r>
            <a:endParaRPr>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a:latin typeface="Times New Roman"/>
                <a:ea typeface="Times New Roman"/>
                <a:cs typeface="Times New Roman"/>
                <a:sym typeface="Times New Roman"/>
              </a:rPr>
              <a:t>Giving</a:t>
            </a:r>
            <a:endParaRPr>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a:latin typeface="Times New Roman"/>
                <a:ea typeface="Times New Roman"/>
                <a:cs typeface="Times New Roman"/>
                <a:sym typeface="Times New Roman"/>
              </a:rPr>
              <a:t>Inspiring</a:t>
            </a:r>
            <a:endParaRPr>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a:latin typeface="Times New Roman"/>
                <a:ea typeface="Times New Roman"/>
                <a:cs typeface="Times New Roman"/>
                <a:sym typeface="Times New Roman"/>
              </a:rPr>
              <a:t>Sincere</a:t>
            </a:r>
            <a:endParaRPr>
              <a:latin typeface="Times New Roman"/>
              <a:ea typeface="Times New Roman"/>
              <a:cs typeface="Times New Roman"/>
              <a:sym typeface="Times New Roman"/>
            </a:endParaRPr>
          </a:p>
        </p:txBody>
      </p:sp>
      <p:sp>
        <p:nvSpPr>
          <p:cNvPr id="94" name="Google Shape;94;p18"/>
          <p:cNvSpPr txBox="1"/>
          <p:nvPr/>
        </p:nvSpPr>
        <p:spPr>
          <a:xfrm>
            <a:off x="5965300" y="1346100"/>
            <a:ext cx="4888500" cy="4378200"/>
          </a:xfrm>
          <a:prstGeom prst="rect">
            <a:avLst/>
          </a:prstGeom>
          <a:noFill/>
          <a:ln>
            <a:noFill/>
          </a:ln>
        </p:spPr>
        <p:txBody>
          <a:bodyPr spcFirstLastPara="1" wrap="square" lIns="91425" tIns="91425" rIns="91425" bIns="91425" anchor="t" anchorCtr="0">
            <a:noAutofit/>
          </a:bodyPr>
          <a:lstStyle/>
          <a:p>
            <a:pPr marL="0" lvl="0" indent="0" algn="l" rtl="0">
              <a:lnSpc>
                <a:spcPct val="90000"/>
              </a:lnSpc>
              <a:spcBef>
                <a:spcPts val="1000"/>
              </a:spcBef>
              <a:spcAft>
                <a:spcPts val="0"/>
              </a:spcAft>
              <a:buClr>
                <a:schemeClr val="dk1"/>
              </a:buClr>
              <a:buSzPts val="1100"/>
              <a:buFont typeface="Arial"/>
              <a:buNone/>
            </a:pPr>
            <a:r>
              <a:rPr lang="en-US" sz="2400" b="1">
                <a:solidFill>
                  <a:schemeClr val="dk1"/>
                </a:solidFill>
                <a:latin typeface="Times New Roman"/>
                <a:ea typeface="Times New Roman"/>
                <a:cs typeface="Times New Roman"/>
                <a:sym typeface="Times New Roman"/>
              </a:rPr>
              <a:t>Practices</a:t>
            </a:r>
            <a:endParaRPr sz="2400" b="1">
              <a:solidFill>
                <a:schemeClr val="dk1"/>
              </a:solidFill>
              <a:latin typeface="Times New Roman"/>
              <a:ea typeface="Times New Roman"/>
              <a:cs typeface="Times New Roman"/>
              <a:sym typeface="Times New Roman"/>
            </a:endParaRPr>
          </a:p>
          <a:p>
            <a:pPr marL="457200" lvl="0" indent="-381000" algn="l" rtl="0">
              <a:lnSpc>
                <a:spcPct val="90000"/>
              </a:lnSpc>
              <a:spcBef>
                <a:spcPts val="100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Exudes honesty and trust to team members.</a:t>
            </a:r>
            <a:endParaRPr sz="2400">
              <a:solidFill>
                <a:schemeClr val="dk1"/>
              </a:solidFill>
              <a:latin typeface="Times New Roman"/>
              <a:ea typeface="Times New Roman"/>
              <a:cs typeface="Times New Roman"/>
              <a:sym typeface="Times New Roman"/>
            </a:endParaRPr>
          </a:p>
          <a:p>
            <a:pPr marL="457200" lvl="0" indent="-381000" algn="l" rtl="0">
              <a:lnSpc>
                <a:spcPct val="9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Values and respects points of views.							</a:t>
            </a:r>
            <a:endParaRPr sz="2400">
              <a:solidFill>
                <a:schemeClr val="dk1"/>
              </a:solidFill>
              <a:latin typeface="Times New Roman"/>
              <a:ea typeface="Times New Roman"/>
              <a:cs typeface="Times New Roman"/>
              <a:sym typeface="Times New Roman"/>
            </a:endParaRPr>
          </a:p>
          <a:p>
            <a:pPr marL="457200" lvl="0" indent="-381000" algn="l" rtl="0">
              <a:lnSpc>
                <a:spcPct val="9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Creativity and willingness to work together with team members.		</a:t>
            </a:r>
            <a:endParaRPr sz="2400">
              <a:solidFill>
                <a:schemeClr val="dk1"/>
              </a:solidFill>
              <a:latin typeface="Times New Roman"/>
              <a:ea typeface="Times New Roman"/>
              <a:cs typeface="Times New Roman"/>
              <a:sym typeface="Times New Roman"/>
            </a:endParaRPr>
          </a:p>
          <a:p>
            <a:pPr marL="457200" lvl="0" indent="-381000" algn="l" rtl="0">
              <a:lnSpc>
                <a:spcPct val="90000"/>
              </a:lnSpc>
              <a:spcBef>
                <a:spcPts val="0"/>
              </a:spcBef>
              <a:spcAft>
                <a:spcPts val="0"/>
              </a:spcAft>
              <a:buClr>
                <a:schemeClr val="dk1"/>
              </a:buClr>
              <a:buSzPts val="2400"/>
              <a:buFont typeface="Times New Roman"/>
              <a:buChar char="●"/>
            </a:pPr>
            <a:r>
              <a:rPr lang="en-US" sz="2400">
                <a:solidFill>
                  <a:schemeClr val="dk1"/>
                </a:solidFill>
                <a:latin typeface="Times New Roman"/>
                <a:ea typeface="Times New Roman"/>
                <a:cs typeface="Times New Roman"/>
                <a:sym typeface="Times New Roman"/>
              </a:rPr>
              <a:t>The love to serve is clearly represented. </a:t>
            </a:r>
            <a:endParaRPr sz="2400">
              <a:solidFill>
                <a:schemeClr val="dk1"/>
              </a:solidFill>
              <a:latin typeface="Times New Roman"/>
              <a:ea typeface="Times New Roman"/>
              <a:cs typeface="Times New Roman"/>
              <a:sym typeface="Times New Roman"/>
            </a:endParaRPr>
          </a:p>
          <a:p>
            <a:pPr marL="0" lvl="0" indent="0" algn="l" rtl="0">
              <a:lnSpc>
                <a:spcPct val="90000"/>
              </a:lnSpc>
              <a:spcBef>
                <a:spcPts val="1000"/>
              </a:spcBef>
              <a:spcAft>
                <a:spcPts val="0"/>
              </a:spcAft>
              <a:buNone/>
            </a:pPr>
            <a:endParaRPr sz="2400">
              <a:solidFill>
                <a:schemeClr val="dk1"/>
              </a:solidFill>
              <a:latin typeface="Georgia"/>
              <a:ea typeface="Georgia"/>
              <a:cs typeface="Georgia"/>
              <a:sym typeface="Georgia"/>
            </a:endParaRPr>
          </a:p>
          <a:p>
            <a:pPr marL="0" lvl="0" indent="0" algn="l" rtl="0">
              <a:spcBef>
                <a:spcPts val="0"/>
              </a:spcBef>
              <a:spcAft>
                <a:spcPts val="0"/>
              </a:spcAft>
              <a:buNone/>
            </a:pPr>
            <a:endParaRPr>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Autofit/>
          </a:bodyPr>
          <a:lstStyle/>
          <a:p>
            <a:pPr marL="0" lvl="0" indent="0" algn="ctr" rtl="0">
              <a:spcBef>
                <a:spcPts val="1000"/>
              </a:spcBef>
              <a:spcAft>
                <a:spcPts val="0"/>
              </a:spcAft>
              <a:buClr>
                <a:schemeClr val="dk1"/>
              </a:buClr>
              <a:buSzPts val="1100"/>
              <a:buFont typeface="Arial"/>
              <a:buNone/>
            </a:pPr>
            <a:r>
              <a:rPr lang="en-US" sz="3600">
                <a:latin typeface="Times New Roman"/>
                <a:ea typeface="Times New Roman"/>
                <a:cs typeface="Times New Roman"/>
                <a:sym typeface="Times New Roman"/>
              </a:rPr>
              <a:t>Jewel - Democratic Leadership Style</a:t>
            </a:r>
            <a:endParaRPr sz="3600">
              <a:latin typeface="Times New Roman"/>
              <a:ea typeface="Times New Roman"/>
              <a:cs typeface="Times New Roman"/>
              <a:sym typeface="Times New Roman"/>
            </a:endParaRPr>
          </a:p>
        </p:txBody>
      </p:sp>
      <p:sp>
        <p:nvSpPr>
          <p:cNvPr id="100" name="Google Shape;100;p19"/>
          <p:cNvSpPr txBox="1">
            <a:spLocks noGrp="1"/>
          </p:cNvSpPr>
          <p:nvPr>
            <p:ph type="body" idx="1"/>
          </p:nvPr>
        </p:nvSpPr>
        <p:spPr>
          <a:xfrm>
            <a:off x="838200" y="1825625"/>
            <a:ext cx="5181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400" b="1">
                <a:latin typeface="Times New Roman"/>
                <a:ea typeface="Times New Roman"/>
                <a:cs typeface="Times New Roman"/>
                <a:sym typeface="Times New Roman"/>
              </a:rPr>
              <a:t>Traits</a:t>
            </a:r>
            <a:endParaRPr sz="2400" b="1">
              <a:latin typeface="Times New Roman"/>
              <a:ea typeface="Times New Roman"/>
              <a:cs typeface="Times New Roman"/>
              <a:sym typeface="Times New Roman"/>
            </a:endParaRPr>
          </a:p>
          <a:p>
            <a:pPr marL="457200" lvl="0" indent="-381000" algn="l" rtl="0">
              <a:spcBef>
                <a:spcPts val="2100"/>
              </a:spcBef>
              <a:spcAft>
                <a:spcPts val="0"/>
              </a:spcAft>
              <a:buSzPts val="2400"/>
              <a:buFont typeface="Times New Roman"/>
              <a:buChar char="●"/>
            </a:pPr>
            <a:r>
              <a:rPr lang="en-US" sz="2400">
                <a:latin typeface="Times New Roman"/>
                <a:ea typeface="Times New Roman"/>
                <a:cs typeface="Times New Roman"/>
                <a:sym typeface="Times New Roman"/>
              </a:rPr>
              <a:t>Intelligent</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Independent</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Creative</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Honest</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Fair</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Loyal</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Loving</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Caring</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Encouraging</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Unselfish</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Obedient</a:t>
            </a:r>
            <a:endParaRPr sz="2400">
              <a:latin typeface="Times New Roman"/>
              <a:ea typeface="Times New Roman"/>
              <a:cs typeface="Times New Roman"/>
              <a:sym typeface="Times New Roman"/>
            </a:endParaRPr>
          </a:p>
          <a:p>
            <a:pPr marL="0" lvl="0" indent="0" algn="l" rtl="0">
              <a:spcBef>
                <a:spcPts val="2100"/>
              </a:spcBef>
              <a:spcAft>
                <a:spcPts val="2100"/>
              </a:spcAft>
              <a:buNone/>
            </a:pPr>
            <a:endParaRPr/>
          </a:p>
        </p:txBody>
      </p:sp>
      <p:sp>
        <p:nvSpPr>
          <p:cNvPr id="101" name="Google Shape;101;p19"/>
          <p:cNvSpPr txBox="1">
            <a:spLocks noGrp="1"/>
          </p:cNvSpPr>
          <p:nvPr>
            <p:ph type="body" idx="2"/>
          </p:nvPr>
        </p:nvSpPr>
        <p:spPr>
          <a:xfrm>
            <a:off x="6172200" y="1825625"/>
            <a:ext cx="5181600" cy="4351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b="1">
                <a:solidFill>
                  <a:schemeClr val="dk1"/>
                </a:solidFill>
                <a:latin typeface="Times New Roman"/>
                <a:ea typeface="Times New Roman"/>
                <a:cs typeface="Times New Roman"/>
                <a:sym typeface="Times New Roman"/>
              </a:rPr>
              <a:t>Practices</a:t>
            </a:r>
            <a:endParaRPr b="1">
              <a:solidFill>
                <a:schemeClr val="dk1"/>
              </a:solidFill>
              <a:latin typeface="Times New Roman"/>
              <a:ea typeface="Times New Roman"/>
              <a:cs typeface="Times New Roman"/>
              <a:sym typeface="Times New Roman"/>
            </a:endParaRPr>
          </a:p>
          <a:p>
            <a:pPr marL="457200" lvl="0" indent="-342900" algn="l" rtl="0">
              <a:spcBef>
                <a:spcPts val="2100"/>
              </a:spcBef>
              <a:spcAft>
                <a:spcPts val="0"/>
              </a:spcAft>
              <a:buSzPts val="1800"/>
              <a:buFont typeface="Times New Roman"/>
              <a:buChar char="●"/>
            </a:pPr>
            <a:r>
              <a:rPr lang="en-US">
                <a:solidFill>
                  <a:schemeClr val="dk1"/>
                </a:solidFill>
                <a:latin typeface="Times New Roman"/>
                <a:ea typeface="Times New Roman"/>
                <a:cs typeface="Times New Roman"/>
                <a:sym typeface="Times New Roman"/>
              </a:rPr>
              <a:t>Promote free-flow of ideas</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Char char="●"/>
            </a:pPr>
            <a:r>
              <a:rPr lang="en-US">
                <a:solidFill>
                  <a:schemeClr val="dk1"/>
                </a:solidFill>
                <a:latin typeface="Times New Roman"/>
                <a:ea typeface="Times New Roman"/>
                <a:cs typeface="Times New Roman"/>
                <a:sym typeface="Times New Roman"/>
              </a:rPr>
              <a:t>Inspire trust and respect</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Char char="●"/>
            </a:pPr>
            <a:r>
              <a:rPr lang="en-US">
                <a:solidFill>
                  <a:schemeClr val="dk1"/>
                </a:solidFill>
                <a:latin typeface="Times New Roman"/>
                <a:ea typeface="Times New Roman"/>
                <a:cs typeface="Times New Roman"/>
                <a:sym typeface="Times New Roman"/>
              </a:rPr>
              <a:t>Emphasis morality and value</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Char char="●"/>
            </a:pPr>
            <a:r>
              <a:rPr lang="en-US">
                <a:solidFill>
                  <a:schemeClr val="dk1"/>
                </a:solidFill>
                <a:latin typeface="Times New Roman"/>
                <a:ea typeface="Times New Roman"/>
                <a:cs typeface="Times New Roman"/>
                <a:sym typeface="Times New Roman"/>
              </a:rPr>
              <a:t>Competence</a:t>
            </a:r>
            <a:endParaRPr>
              <a:solidFill>
                <a:schemeClr val="dk1"/>
              </a:solidFill>
              <a:latin typeface="Times New Roman"/>
              <a:ea typeface="Times New Roman"/>
              <a:cs typeface="Times New Roman"/>
              <a:sym typeface="Times New Roman"/>
            </a:endParaRPr>
          </a:p>
          <a:p>
            <a:pPr marL="457200" lvl="0" indent="-342900" algn="l" rtl="0">
              <a:spcBef>
                <a:spcPts val="0"/>
              </a:spcBef>
              <a:spcAft>
                <a:spcPts val="0"/>
              </a:spcAft>
              <a:buSzPts val="1800"/>
              <a:buFont typeface="Times New Roman"/>
              <a:buChar char="●"/>
            </a:pPr>
            <a:r>
              <a:rPr lang="en-US">
                <a:solidFill>
                  <a:schemeClr val="dk1"/>
                </a:solidFill>
                <a:latin typeface="Times New Roman"/>
                <a:ea typeface="Times New Roman"/>
                <a:cs typeface="Times New Roman"/>
                <a:sym typeface="Times New Roman"/>
              </a:rPr>
              <a:t>Honest and open minded</a:t>
            </a:r>
            <a:endParaRPr>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20"/>
          <p:cNvSpPr txBox="1">
            <a:spLocks noGrp="1"/>
          </p:cNvSpPr>
          <p:nvPr>
            <p:ph type="title"/>
          </p:nvPr>
        </p:nvSpPr>
        <p:spPr>
          <a:xfrm>
            <a:off x="839788" y="365125"/>
            <a:ext cx="10515600" cy="13257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a:highlight>
                  <a:srgbClr val="FFFFFF"/>
                </a:highlight>
                <a:latin typeface="Times New Roman"/>
                <a:ea typeface="Times New Roman"/>
                <a:cs typeface="Times New Roman"/>
                <a:sym typeface="Times New Roman"/>
              </a:rPr>
              <a:t>Stacey - Democratic Leadership Style</a:t>
            </a:r>
            <a:endParaRPr>
              <a:latin typeface="Times New Roman"/>
              <a:ea typeface="Times New Roman"/>
              <a:cs typeface="Times New Roman"/>
              <a:sym typeface="Times New Roman"/>
            </a:endParaRPr>
          </a:p>
        </p:txBody>
      </p:sp>
      <p:sp>
        <p:nvSpPr>
          <p:cNvPr id="107" name="Google Shape;107;p20"/>
          <p:cNvSpPr txBox="1">
            <a:spLocks noGrp="1"/>
          </p:cNvSpPr>
          <p:nvPr>
            <p:ph type="body" idx="1"/>
          </p:nvPr>
        </p:nvSpPr>
        <p:spPr>
          <a:xfrm>
            <a:off x="839788" y="1681163"/>
            <a:ext cx="5157900" cy="823800"/>
          </a:xfrm>
          <a:prstGeom prst="rect">
            <a:avLst/>
          </a:prstGeom>
        </p:spPr>
        <p:txBody>
          <a:bodyPr spcFirstLastPara="1" wrap="square" lIns="91425" tIns="45700" rIns="91425" bIns="45700" anchor="b" anchorCtr="0">
            <a:noAutofit/>
          </a:bodyPr>
          <a:lstStyle/>
          <a:p>
            <a:pPr marL="0" lvl="0" indent="0" algn="l" rtl="0">
              <a:spcBef>
                <a:spcPts val="1000"/>
              </a:spcBef>
              <a:spcAft>
                <a:spcPts val="2100"/>
              </a:spcAft>
              <a:buNone/>
            </a:pPr>
            <a:r>
              <a:rPr lang="en-US">
                <a:latin typeface="Times New Roman"/>
                <a:ea typeface="Times New Roman"/>
                <a:cs typeface="Times New Roman"/>
                <a:sym typeface="Times New Roman"/>
              </a:rPr>
              <a:t>Traits	</a:t>
            </a:r>
            <a:endParaRPr>
              <a:latin typeface="Times New Roman"/>
              <a:ea typeface="Times New Roman"/>
              <a:cs typeface="Times New Roman"/>
              <a:sym typeface="Times New Roman"/>
            </a:endParaRPr>
          </a:p>
        </p:txBody>
      </p:sp>
      <p:sp>
        <p:nvSpPr>
          <p:cNvPr id="108" name="Google Shape;108;p20"/>
          <p:cNvSpPr txBox="1">
            <a:spLocks noGrp="1"/>
          </p:cNvSpPr>
          <p:nvPr>
            <p:ph type="body" idx="2"/>
          </p:nvPr>
        </p:nvSpPr>
        <p:spPr>
          <a:xfrm>
            <a:off x="839788" y="2505075"/>
            <a:ext cx="5157900" cy="3684600"/>
          </a:xfrm>
          <a:prstGeom prst="rect">
            <a:avLst/>
          </a:prstGeom>
        </p:spPr>
        <p:txBody>
          <a:bodyPr spcFirstLastPara="1" wrap="square" lIns="91425" tIns="45700" rIns="91425" bIns="45700" anchor="t" anchorCtr="0">
            <a:noAutofit/>
          </a:bodyPr>
          <a:lstStyle/>
          <a:p>
            <a:pPr marL="457200" lvl="0" indent="-292100" algn="l" rtl="0">
              <a:spcBef>
                <a:spcPts val="1000"/>
              </a:spcBef>
              <a:spcAft>
                <a:spcPts val="0"/>
              </a:spcAft>
              <a:buSzPts val="1000"/>
              <a:buFont typeface="Times New Roman"/>
              <a:buChar char="●"/>
            </a:pPr>
            <a:r>
              <a:rPr lang="en-US" sz="2000">
                <a:latin typeface="Times New Roman"/>
                <a:ea typeface="Times New Roman"/>
                <a:cs typeface="Times New Roman"/>
                <a:sym typeface="Times New Roman"/>
              </a:rPr>
              <a:t>Honest</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Forward-looking</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Dependable</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Supportive</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Fair-minded</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Determined</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Cooperative</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Ambitious</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Caring</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Loyal</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Self-controlled</a:t>
            </a:r>
            <a:endParaRPr sz="2000">
              <a:latin typeface="Times New Roman"/>
              <a:ea typeface="Times New Roman"/>
              <a:cs typeface="Times New Roman"/>
              <a:sym typeface="Times New Roman"/>
            </a:endParaRPr>
          </a:p>
          <a:p>
            <a:pPr marL="457200" lvl="0" indent="-292100" algn="l" rtl="0">
              <a:spcBef>
                <a:spcPts val="0"/>
              </a:spcBef>
              <a:spcAft>
                <a:spcPts val="0"/>
              </a:spcAft>
              <a:buSzPts val="1000"/>
              <a:buFont typeface="Times New Roman"/>
              <a:buChar char="●"/>
            </a:pPr>
            <a:r>
              <a:rPr lang="en-US" sz="2000">
                <a:latin typeface="Times New Roman"/>
                <a:ea typeface="Times New Roman"/>
                <a:cs typeface="Times New Roman"/>
                <a:sym typeface="Times New Roman"/>
              </a:rPr>
              <a:t>Independent</a:t>
            </a:r>
            <a:endParaRPr sz="2000">
              <a:latin typeface="Times New Roman"/>
              <a:ea typeface="Times New Roman"/>
              <a:cs typeface="Times New Roman"/>
              <a:sym typeface="Times New Roman"/>
            </a:endParaRPr>
          </a:p>
          <a:p>
            <a:pPr marL="0" lvl="0" indent="0" algn="l" rtl="0">
              <a:spcBef>
                <a:spcPts val="2100"/>
              </a:spcBef>
              <a:spcAft>
                <a:spcPts val="2100"/>
              </a:spcAft>
              <a:buNone/>
            </a:pPr>
            <a:endParaRPr sz="2000"/>
          </a:p>
        </p:txBody>
      </p:sp>
      <p:sp>
        <p:nvSpPr>
          <p:cNvPr id="109" name="Google Shape;109;p20"/>
          <p:cNvSpPr txBox="1">
            <a:spLocks noGrp="1"/>
          </p:cNvSpPr>
          <p:nvPr>
            <p:ph type="body" idx="3"/>
          </p:nvPr>
        </p:nvSpPr>
        <p:spPr>
          <a:xfrm>
            <a:off x="6172200" y="1681163"/>
            <a:ext cx="5183100" cy="823800"/>
          </a:xfrm>
          <a:prstGeom prst="rect">
            <a:avLst/>
          </a:prstGeom>
        </p:spPr>
        <p:txBody>
          <a:bodyPr spcFirstLastPara="1" wrap="square" lIns="91425" tIns="45700" rIns="91425" bIns="45700" anchor="b" anchorCtr="0">
            <a:noAutofit/>
          </a:bodyPr>
          <a:lstStyle/>
          <a:p>
            <a:pPr marL="0" lvl="0" indent="0" algn="l" rtl="0">
              <a:spcBef>
                <a:spcPts val="1000"/>
              </a:spcBef>
              <a:spcAft>
                <a:spcPts val="2100"/>
              </a:spcAft>
              <a:buNone/>
            </a:pPr>
            <a:r>
              <a:rPr lang="en-US">
                <a:solidFill>
                  <a:schemeClr val="dk1"/>
                </a:solidFill>
                <a:latin typeface="Times New Roman"/>
                <a:ea typeface="Times New Roman"/>
                <a:cs typeface="Times New Roman"/>
                <a:sym typeface="Times New Roman"/>
              </a:rPr>
              <a:t>Practices</a:t>
            </a:r>
            <a:endParaRPr>
              <a:solidFill>
                <a:schemeClr val="dk1"/>
              </a:solidFill>
              <a:latin typeface="Times New Roman"/>
              <a:ea typeface="Times New Roman"/>
              <a:cs typeface="Times New Roman"/>
              <a:sym typeface="Times New Roman"/>
            </a:endParaRPr>
          </a:p>
        </p:txBody>
      </p:sp>
      <p:sp>
        <p:nvSpPr>
          <p:cNvPr id="110" name="Google Shape;110;p20"/>
          <p:cNvSpPr txBox="1">
            <a:spLocks noGrp="1"/>
          </p:cNvSpPr>
          <p:nvPr>
            <p:ph type="body" idx="4"/>
          </p:nvPr>
        </p:nvSpPr>
        <p:spPr>
          <a:xfrm>
            <a:off x="6172200" y="2505075"/>
            <a:ext cx="5183100" cy="3684600"/>
          </a:xfrm>
          <a:prstGeom prst="rect">
            <a:avLst/>
          </a:prstGeom>
        </p:spPr>
        <p:txBody>
          <a:bodyPr spcFirstLastPara="1" wrap="square" lIns="91425" tIns="45700" rIns="91425" bIns="45700" anchor="t" anchorCtr="0">
            <a:noAutofit/>
          </a:bodyPr>
          <a:lstStyle/>
          <a:p>
            <a:pPr marL="698500" lvl="0" indent="-336550" algn="l" rtl="0">
              <a:lnSpc>
                <a:spcPct val="115000"/>
              </a:lnSpc>
              <a:spcBef>
                <a:spcPts val="0"/>
              </a:spcBef>
              <a:spcAft>
                <a:spcPts val="0"/>
              </a:spcAft>
              <a:buSzPts val="1700"/>
              <a:buFont typeface="Trebuchet MS"/>
              <a:buChar char="●"/>
            </a:pPr>
            <a:r>
              <a:rPr lang="en-US" sz="2000">
                <a:solidFill>
                  <a:schemeClr val="dk1"/>
                </a:solidFill>
                <a:latin typeface="Times New Roman"/>
                <a:ea typeface="Times New Roman"/>
                <a:cs typeface="Times New Roman"/>
                <a:sym typeface="Times New Roman"/>
              </a:rPr>
              <a:t>Must be knowledge synthesizers</a:t>
            </a:r>
            <a:endParaRPr sz="2000">
              <a:solidFill>
                <a:schemeClr val="dk1"/>
              </a:solidFill>
              <a:latin typeface="Times New Roman"/>
              <a:ea typeface="Times New Roman"/>
              <a:cs typeface="Times New Roman"/>
              <a:sym typeface="Times New Roman"/>
            </a:endParaRPr>
          </a:p>
          <a:p>
            <a:pPr marL="698500" lvl="0" indent="-336550" algn="l" rtl="0">
              <a:lnSpc>
                <a:spcPct val="115000"/>
              </a:lnSpc>
              <a:spcBef>
                <a:spcPts val="0"/>
              </a:spcBef>
              <a:spcAft>
                <a:spcPts val="0"/>
              </a:spcAft>
              <a:buSzPts val="1700"/>
              <a:buFont typeface="Trebuchet MS"/>
              <a:buChar char="●"/>
            </a:pPr>
            <a:r>
              <a:rPr lang="en-US" sz="2000">
                <a:solidFill>
                  <a:schemeClr val="dk1"/>
                </a:solidFill>
                <a:latin typeface="Times New Roman"/>
                <a:ea typeface="Times New Roman"/>
                <a:cs typeface="Times New Roman"/>
                <a:sym typeface="Times New Roman"/>
              </a:rPr>
              <a:t>Need to be creative</a:t>
            </a:r>
            <a:endParaRPr sz="2000">
              <a:solidFill>
                <a:schemeClr val="dk1"/>
              </a:solidFill>
              <a:latin typeface="Times New Roman"/>
              <a:ea typeface="Times New Roman"/>
              <a:cs typeface="Times New Roman"/>
              <a:sym typeface="Times New Roman"/>
            </a:endParaRPr>
          </a:p>
          <a:p>
            <a:pPr marL="698500" lvl="0" indent="-336550" algn="l" rtl="0">
              <a:lnSpc>
                <a:spcPct val="115000"/>
              </a:lnSpc>
              <a:spcBef>
                <a:spcPts val="0"/>
              </a:spcBef>
              <a:spcAft>
                <a:spcPts val="0"/>
              </a:spcAft>
              <a:buSzPts val="1700"/>
              <a:buFont typeface="Trebuchet MS"/>
              <a:buChar char="●"/>
            </a:pPr>
            <a:r>
              <a:rPr lang="en-US" sz="2000">
                <a:solidFill>
                  <a:schemeClr val="dk1"/>
                </a:solidFill>
                <a:latin typeface="Times New Roman"/>
                <a:ea typeface="Times New Roman"/>
                <a:cs typeface="Times New Roman"/>
                <a:sym typeface="Times New Roman"/>
              </a:rPr>
              <a:t>Foster and facilitate collaboration</a:t>
            </a:r>
            <a:endParaRPr sz="2000">
              <a:solidFill>
                <a:schemeClr val="dk1"/>
              </a:solidFill>
              <a:latin typeface="Times New Roman"/>
              <a:ea typeface="Times New Roman"/>
              <a:cs typeface="Times New Roman"/>
              <a:sym typeface="Times New Roman"/>
            </a:endParaRPr>
          </a:p>
          <a:p>
            <a:pPr marL="698500" lvl="0" indent="-336550" algn="l" rtl="0">
              <a:lnSpc>
                <a:spcPct val="115000"/>
              </a:lnSpc>
              <a:spcBef>
                <a:spcPts val="0"/>
              </a:spcBef>
              <a:spcAft>
                <a:spcPts val="0"/>
              </a:spcAft>
              <a:buSzPts val="1700"/>
              <a:buFont typeface="Trebuchet MS"/>
              <a:buChar char="●"/>
            </a:pPr>
            <a:r>
              <a:rPr lang="en-US" sz="2000">
                <a:solidFill>
                  <a:schemeClr val="dk1"/>
                </a:solidFill>
                <a:latin typeface="Times New Roman"/>
                <a:ea typeface="Times New Roman"/>
                <a:cs typeface="Times New Roman"/>
                <a:sym typeface="Times New Roman"/>
              </a:rPr>
              <a:t>Are systems thinkers</a:t>
            </a:r>
            <a:endParaRPr sz="2000">
              <a:solidFill>
                <a:schemeClr val="dk1"/>
              </a:solidFill>
              <a:latin typeface="Times New Roman"/>
              <a:ea typeface="Times New Roman"/>
              <a:cs typeface="Times New Roman"/>
              <a:sym typeface="Times New Roman"/>
            </a:endParaRPr>
          </a:p>
          <a:p>
            <a:pPr marL="698500" lvl="0" indent="-336550" algn="l" rtl="0">
              <a:lnSpc>
                <a:spcPct val="115000"/>
              </a:lnSpc>
              <a:spcBef>
                <a:spcPts val="0"/>
              </a:spcBef>
              <a:spcAft>
                <a:spcPts val="0"/>
              </a:spcAft>
              <a:buSzPts val="1700"/>
              <a:buFont typeface="Trebuchet MS"/>
              <a:buChar char="●"/>
            </a:pPr>
            <a:r>
              <a:rPr lang="en-US" sz="2000">
                <a:solidFill>
                  <a:schemeClr val="dk1"/>
                </a:solidFill>
                <a:latin typeface="Times New Roman"/>
                <a:ea typeface="Times New Roman"/>
                <a:cs typeface="Times New Roman"/>
                <a:sym typeface="Times New Roman"/>
              </a:rPr>
              <a:t>Must set priorities</a:t>
            </a:r>
            <a:endParaRPr sz="2000">
              <a:solidFill>
                <a:schemeClr val="dk1"/>
              </a:solidFill>
              <a:latin typeface="Times New Roman"/>
              <a:ea typeface="Times New Roman"/>
              <a:cs typeface="Times New Roman"/>
              <a:sym typeface="Times New Roman"/>
            </a:endParaRPr>
          </a:p>
          <a:p>
            <a:pPr marL="698500" lvl="0" indent="-336550" algn="l" rtl="0">
              <a:lnSpc>
                <a:spcPct val="115000"/>
              </a:lnSpc>
              <a:spcBef>
                <a:spcPts val="0"/>
              </a:spcBef>
              <a:spcAft>
                <a:spcPts val="0"/>
              </a:spcAft>
              <a:buSzPts val="1700"/>
              <a:buFont typeface="Trebuchet MS"/>
              <a:buChar char="●"/>
            </a:pPr>
            <a:r>
              <a:rPr lang="en-US" sz="2000">
                <a:solidFill>
                  <a:schemeClr val="dk1"/>
                </a:solidFill>
                <a:latin typeface="Times New Roman"/>
                <a:ea typeface="Times New Roman"/>
                <a:cs typeface="Times New Roman"/>
                <a:sym typeface="Times New Roman"/>
              </a:rPr>
              <a:t>Need to form coalitions and build teams</a:t>
            </a:r>
            <a:endParaRPr sz="2000">
              <a:solidFill>
                <a:schemeClr val="dk1"/>
              </a:solidFill>
              <a:latin typeface="Times New Roman"/>
              <a:ea typeface="Times New Roman"/>
              <a:cs typeface="Times New Roman"/>
              <a:sym typeface="Times New Roman"/>
            </a:endParaRPr>
          </a:p>
          <a:p>
            <a:pPr marL="698500" lvl="0" indent="-336550" algn="l" rtl="0">
              <a:lnSpc>
                <a:spcPct val="115000"/>
              </a:lnSpc>
              <a:spcBef>
                <a:spcPts val="0"/>
              </a:spcBef>
              <a:spcAft>
                <a:spcPts val="0"/>
              </a:spcAft>
              <a:buSzPts val="1700"/>
              <a:buFont typeface="Trebuchet MS"/>
              <a:buChar char="●"/>
            </a:pPr>
            <a:r>
              <a:rPr lang="en-US" sz="2000">
                <a:solidFill>
                  <a:schemeClr val="dk1"/>
                </a:solidFill>
                <a:latin typeface="Times New Roman"/>
                <a:ea typeface="Times New Roman"/>
                <a:cs typeface="Times New Roman"/>
                <a:sym typeface="Times New Roman"/>
              </a:rPr>
              <a:t>Act as a colleague, a friend, and a humanitarian</a:t>
            </a:r>
            <a:endParaRPr sz="2000">
              <a:solidFill>
                <a:schemeClr val="dk1"/>
              </a:solidFill>
              <a:latin typeface="Times New Roman"/>
              <a:ea typeface="Times New Roman"/>
              <a:cs typeface="Times New Roman"/>
              <a:sym typeface="Times New Roman"/>
            </a:endParaRPr>
          </a:p>
          <a:p>
            <a:pPr marL="0" lvl="0" indent="0" algn="l" rtl="0">
              <a:spcBef>
                <a:spcPts val="3800"/>
              </a:spcBef>
              <a:spcAft>
                <a:spcPts val="21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1"/>
          <p:cNvSpPr txBox="1">
            <a:spLocks noGrp="1"/>
          </p:cNvSpPr>
          <p:nvPr>
            <p:ph type="title"/>
          </p:nvPr>
        </p:nvSpPr>
        <p:spPr>
          <a:xfrm>
            <a:off x="415600" y="740800"/>
            <a:ext cx="6779700" cy="10077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Democratic Leadership Style</a:t>
            </a:r>
            <a:endParaRPr>
              <a:latin typeface="Times New Roman"/>
              <a:ea typeface="Times New Roman"/>
              <a:cs typeface="Times New Roman"/>
              <a:sym typeface="Times New Roman"/>
            </a:endParaRPr>
          </a:p>
        </p:txBody>
      </p:sp>
      <p:sp>
        <p:nvSpPr>
          <p:cNvPr id="116" name="Google Shape;116;p21"/>
          <p:cNvSpPr txBox="1">
            <a:spLocks noGrp="1"/>
          </p:cNvSpPr>
          <p:nvPr>
            <p:ph type="body" idx="1"/>
          </p:nvPr>
        </p:nvSpPr>
        <p:spPr>
          <a:xfrm>
            <a:off x="415600" y="1852800"/>
            <a:ext cx="3744000" cy="42393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2400" u="sng">
                <a:latin typeface="Times New Roman"/>
                <a:ea typeface="Times New Roman"/>
                <a:cs typeface="Times New Roman"/>
                <a:sym typeface="Times New Roman"/>
              </a:rPr>
              <a:t>Strengths: </a:t>
            </a:r>
            <a:endParaRPr sz="2400" u="sng">
              <a:latin typeface="Times New Roman"/>
              <a:ea typeface="Times New Roman"/>
              <a:cs typeface="Times New Roman"/>
              <a:sym typeface="Times New Roman"/>
            </a:endParaRPr>
          </a:p>
          <a:p>
            <a:pPr marL="457200" lvl="0" indent="-381000" algn="l" rtl="0">
              <a:spcBef>
                <a:spcPts val="2100"/>
              </a:spcBef>
              <a:spcAft>
                <a:spcPts val="0"/>
              </a:spcAft>
              <a:buSzPts val="2400"/>
              <a:buFont typeface="Times New Roman"/>
              <a:buChar char="★"/>
            </a:pPr>
            <a:r>
              <a:rPr lang="en-US" sz="2400">
                <a:latin typeface="Times New Roman"/>
                <a:ea typeface="Times New Roman"/>
                <a:cs typeface="Times New Roman"/>
                <a:sym typeface="Times New Roman"/>
              </a:rPr>
              <a:t>Listen to others </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Build Trust</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Actively Involve others</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Work together</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Confidence</a:t>
            </a:r>
            <a:endParaRPr sz="2400">
              <a:latin typeface="Times New Roman"/>
              <a:ea typeface="Times New Roman"/>
              <a:cs typeface="Times New Roman"/>
              <a:sym typeface="Times New Roman"/>
            </a:endParaRPr>
          </a:p>
          <a:p>
            <a:pPr marL="457200" lvl="0" indent="-381000" algn="l" rtl="0">
              <a:spcBef>
                <a:spcPts val="0"/>
              </a:spcBef>
              <a:spcAft>
                <a:spcPts val="0"/>
              </a:spcAft>
              <a:buSzPts val="2400"/>
              <a:buFont typeface="Times New Roman"/>
              <a:buChar char="★"/>
            </a:pPr>
            <a:r>
              <a:rPr lang="en-US" sz="2400">
                <a:latin typeface="Times New Roman"/>
                <a:ea typeface="Times New Roman"/>
                <a:cs typeface="Times New Roman"/>
                <a:sym typeface="Times New Roman"/>
              </a:rPr>
              <a:t>Innovate</a:t>
            </a:r>
            <a:endParaRPr sz="2400">
              <a:latin typeface="Times New Roman"/>
              <a:ea typeface="Times New Roman"/>
              <a:cs typeface="Times New Roman"/>
              <a:sym typeface="Times New Roman"/>
            </a:endParaRPr>
          </a:p>
        </p:txBody>
      </p:sp>
      <p:pic>
        <p:nvPicPr>
          <p:cNvPr id="117" name="Google Shape;117;p21"/>
          <p:cNvPicPr preferRelativeResize="0"/>
          <p:nvPr/>
        </p:nvPicPr>
        <p:blipFill>
          <a:blip r:embed="rId3">
            <a:alphaModFix/>
          </a:blip>
          <a:stretch>
            <a:fillRect/>
          </a:stretch>
        </p:blipFill>
        <p:spPr>
          <a:xfrm>
            <a:off x="6326525" y="740800"/>
            <a:ext cx="3219450" cy="3219450"/>
          </a:xfrm>
          <a:prstGeom prst="rect">
            <a:avLst/>
          </a:prstGeom>
          <a:noFill/>
          <a:ln>
            <a:noFill/>
          </a:ln>
        </p:spPr>
      </p:pic>
      <p:pic>
        <p:nvPicPr>
          <p:cNvPr id="118" name="Google Shape;118;p21"/>
          <p:cNvPicPr preferRelativeResize="0"/>
          <p:nvPr/>
        </p:nvPicPr>
        <p:blipFill>
          <a:blip r:embed="rId4">
            <a:alphaModFix/>
          </a:blip>
          <a:stretch>
            <a:fillRect/>
          </a:stretch>
        </p:blipFill>
        <p:spPr>
          <a:xfrm>
            <a:off x="7988225" y="3693850"/>
            <a:ext cx="2861976" cy="2592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415600" y="740800"/>
            <a:ext cx="7369800" cy="1007700"/>
          </a:xfrm>
          <a:prstGeom prst="rect">
            <a:avLst/>
          </a:prstGeom>
        </p:spPr>
        <p:txBody>
          <a:bodyPr spcFirstLastPara="1" wrap="square" lIns="121900" tIns="121900" rIns="121900" bIns="121900" anchor="b" anchorCtr="0">
            <a:noAutofit/>
          </a:bodyPr>
          <a:lstStyle/>
          <a:p>
            <a:pPr marL="0" lvl="0" indent="0" algn="l" rtl="0">
              <a:spcBef>
                <a:spcPts val="0"/>
              </a:spcBef>
              <a:spcAft>
                <a:spcPts val="0"/>
              </a:spcAft>
              <a:buNone/>
            </a:pPr>
            <a:r>
              <a:rPr lang="en-US">
                <a:latin typeface="Times New Roman"/>
                <a:ea typeface="Times New Roman"/>
                <a:cs typeface="Times New Roman"/>
                <a:sym typeface="Times New Roman"/>
              </a:rPr>
              <a:t>Democratic Leadership Style</a:t>
            </a:r>
            <a:endParaRPr>
              <a:latin typeface="Times New Roman"/>
              <a:ea typeface="Times New Roman"/>
              <a:cs typeface="Times New Roman"/>
              <a:sym typeface="Times New Roman"/>
            </a:endParaRPr>
          </a:p>
        </p:txBody>
      </p:sp>
      <p:sp>
        <p:nvSpPr>
          <p:cNvPr id="124" name="Google Shape;124;p22"/>
          <p:cNvSpPr txBox="1">
            <a:spLocks noGrp="1"/>
          </p:cNvSpPr>
          <p:nvPr>
            <p:ph type="body" idx="1"/>
          </p:nvPr>
        </p:nvSpPr>
        <p:spPr>
          <a:xfrm>
            <a:off x="415600" y="1908900"/>
            <a:ext cx="11776500" cy="45351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2000" u="sng">
                <a:solidFill>
                  <a:srgbClr val="3A3A3A"/>
                </a:solidFill>
                <a:highlight>
                  <a:srgbClr val="FFFFFF"/>
                </a:highlight>
                <a:latin typeface="Times New Roman"/>
                <a:ea typeface="Times New Roman"/>
                <a:cs typeface="Times New Roman"/>
                <a:sym typeface="Times New Roman"/>
              </a:rPr>
              <a:t>Jewel’s  Weaknesses:</a:t>
            </a:r>
            <a:endParaRPr sz="2000" u="sng">
              <a:solidFill>
                <a:srgbClr val="3A3A3A"/>
              </a:solidFill>
              <a:highlight>
                <a:srgbClr val="FFFFFF"/>
              </a:highlight>
              <a:latin typeface="Times New Roman"/>
              <a:ea typeface="Times New Roman"/>
              <a:cs typeface="Times New Roman"/>
              <a:sym typeface="Times New Roman"/>
            </a:endParaRPr>
          </a:p>
          <a:p>
            <a:pPr marL="914400" lvl="0" indent="-355600" algn="l" rtl="0">
              <a:spcBef>
                <a:spcPts val="2100"/>
              </a:spcBef>
              <a:spcAft>
                <a:spcPts val="0"/>
              </a:spcAft>
              <a:buClr>
                <a:srgbClr val="3A3A3A"/>
              </a:buClr>
              <a:buSzPts val="2000"/>
              <a:buFont typeface="Times New Roman"/>
              <a:buChar char="★"/>
            </a:pPr>
            <a:r>
              <a:rPr lang="en-US" sz="2000">
                <a:solidFill>
                  <a:srgbClr val="3A3A3A"/>
                </a:solidFill>
                <a:highlight>
                  <a:srgbClr val="FFFFFF"/>
                </a:highlight>
                <a:latin typeface="Times New Roman"/>
                <a:ea typeface="Times New Roman"/>
                <a:cs typeface="Times New Roman"/>
                <a:sym typeface="Times New Roman"/>
              </a:rPr>
              <a:t>Requires extra time to implement a decision</a:t>
            </a:r>
            <a:endParaRPr sz="2000">
              <a:solidFill>
                <a:srgbClr val="3A3A3A"/>
              </a:solidFill>
              <a:highlight>
                <a:srgbClr val="FFFFFF"/>
              </a:highlight>
              <a:latin typeface="Times New Roman"/>
              <a:ea typeface="Times New Roman"/>
              <a:cs typeface="Times New Roman"/>
              <a:sym typeface="Times New Roman"/>
            </a:endParaRPr>
          </a:p>
          <a:p>
            <a:pPr marL="914400" lvl="0" indent="-355600" algn="l" rtl="0">
              <a:spcBef>
                <a:spcPts val="0"/>
              </a:spcBef>
              <a:spcAft>
                <a:spcPts val="0"/>
              </a:spcAft>
              <a:buClr>
                <a:srgbClr val="3A3A3A"/>
              </a:buClr>
              <a:buSzPts val="2000"/>
              <a:buFont typeface="Times New Roman"/>
              <a:buChar char="★"/>
            </a:pPr>
            <a:r>
              <a:rPr lang="en-US" sz="2000">
                <a:solidFill>
                  <a:srgbClr val="3A3A3A"/>
                </a:solidFill>
                <a:highlight>
                  <a:schemeClr val="lt1"/>
                </a:highlight>
                <a:latin typeface="Times New Roman"/>
                <a:ea typeface="Times New Roman"/>
                <a:cs typeface="Times New Roman"/>
                <a:sym typeface="Times New Roman"/>
              </a:rPr>
              <a:t>Relies on the expertise of the team to be useful</a:t>
            </a:r>
            <a:endParaRPr sz="2000">
              <a:solidFill>
                <a:srgbClr val="3A3A3A"/>
              </a:solidFill>
              <a:highlight>
                <a:schemeClr val="lt1"/>
              </a:highlight>
              <a:latin typeface="Times New Roman"/>
              <a:ea typeface="Times New Roman"/>
              <a:cs typeface="Times New Roman"/>
              <a:sym typeface="Times New Roman"/>
            </a:endParaRPr>
          </a:p>
          <a:p>
            <a:pPr marL="0" lvl="0" indent="0" algn="l" rtl="0">
              <a:spcBef>
                <a:spcPts val="2100"/>
              </a:spcBef>
              <a:spcAft>
                <a:spcPts val="0"/>
              </a:spcAft>
              <a:buNone/>
            </a:pPr>
            <a:r>
              <a:rPr lang="en-US" sz="2000" u="sng">
                <a:solidFill>
                  <a:srgbClr val="3A3A3A"/>
                </a:solidFill>
                <a:highlight>
                  <a:schemeClr val="lt1"/>
                </a:highlight>
                <a:latin typeface="Times New Roman"/>
                <a:ea typeface="Times New Roman"/>
                <a:cs typeface="Times New Roman"/>
                <a:sym typeface="Times New Roman"/>
              </a:rPr>
              <a:t>Gustavo’s weaknesses:</a:t>
            </a:r>
            <a:r>
              <a:rPr lang="en-US" sz="2000">
                <a:solidFill>
                  <a:srgbClr val="3A3A3A"/>
                </a:solidFill>
                <a:highlight>
                  <a:schemeClr val="lt1"/>
                </a:highlight>
                <a:latin typeface="Times New Roman"/>
                <a:ea typeface="Times New Roman"/>
                <a:cs typeface="Times New Roman"/>
                <a:sym typeface="Times New Roman"/>
              </a:rPr>
              <a:t> </a:t>
            </a:r>
            <a:endParaRPr sz="2000">
              <a:solidFill>
                <a:srgbClr val="3A3A3A"/>
              </a:solidFill>
              <a:highlight>
                <a:schemeClr val="lt1"/>
              </a:highlight>
              <a:latin typeface="Times New Roman"/>
              <a:ea typeface="Times New Roman"/>
              <a:cs typeface="Times New Roman"/>
              <a:sym typeface="Times New Roman"/>
            </a:endParaRPr>
          </a:p>
          <a:p>
            <a:pPr marL="914400" lvl="0" indent="-355600" algn="l" rtl="0">
              <a:spcBef>
                <a:spcPts val="2100"/>
              </a:spcBef>
              <a:spcAft>
                <a:spcPts val="0"/>
              </a:spcAft>
              <a:buClr>
                <a:srgbClr val="3A3A3A"/>
              </a:buClr>
              <a:buSzPts val="2000"/>
              <a:buFont typeface="Times New Roman"/>
              <a:buChar char="★"/>
            </a:pPr>
            <a:r>
              <a:rPr lang="en-US" sz="2000">
                <a:solidFill>
                  <a:srgbClr val="3A3A3A"/>
                </a:solidFill>
                <a:highlight>
                  <a:schemeClr val="lt1"/>
                </a:highlight>
                <a:latin typeface="Times New Roman"/>
                <a:ea typeface="Times New Roman"/>
                <a:cs typeface="Times New Roman"/>
                <a:sym typeface="Times New Roman"/>
              </a:rPr>
              <a:t>Not everyone’s point of view will be the right one (different points of views may cause issues). </a:t>
            </a:r>
            <a:endParaRPr sz="2000">
              <a:solidFill>
                <a:srgbClr val="3A3A3A"/>
              </a:solidFill>
              <a:highlight>
                <a:schemeClr val="lt1"/>
              </a:highlight>
              <a:latin typeface="Times New Roman"/>
              <a:ea typeface="Times New Roman"/>
              <a:cs typeface="Times New Roman"/>
              <a:sym typeface="Times New Roman"/>
            </a:endParaRPr>
          </a:p>
          <a:p>
            <a:pPr marL="914400" lvl="0" indent="-355600" algn="l" rtl="0">
              <a:spcBef>
                <a:spcPts val="0"/>
              </a:spcBef>
              <a:spcAft>
                <a:spcPts val="0"/>
              </a:spcAft>
              <a:buClr>
                <a:srgbClr val="3A3A3A"/>
              </a:buClr>
              <a:buSzPts val="2000"/>
              <a:buFont typeface="Times New Roman"/>
              <a:buChar char="★"/>
            </a:pPr>
            <a:r>
              <a:rPr lang="en-US" sz="2000">
                <a:solidFill>
                  <a:srgbClr val="3A3A3A"/>
                </a:solidFill>
                <a:highlight>
                  <a:schemeClr val="lt1"/>
                </a:highlight>
                <a:latin typeface="Times New Roman"/>
                <a:ea typeface="Times New Roman"/>
                <a:cs typeface="Times New Roman"/>
                <a:sym typeface="Times New Roman"/>
              </a:rPr>
              <a:t> Sometimes encourage workplace procrastination</a:t>
            </a:r>
            <a:endParaRPr sz="2000">
              <a:solidFill>
                <a:srgbClr val="3A3A3A"/>
              </a:solidFill>
              <a:highlight>
                <a:schemeClr val="lt1"/>
              </a:highlight>
              <a:latin typeface="Times New Roman"/>
              <a:ea typeface="Times New Roman"/>
              <a:cs typeface="Times New Roman"/>
              <a:sym typeface="Times New Roman"/>
            </a:endParaRPr>
          </a:p>
          <a:p>
            <a:pPr marL="0" lvl="0" indent="0" algn="l" rtl="0">
              <a:spcBef>
                <a:spcPts val="2100"/>
              </a:spcBef>
              <a:spcAft>
                <a:spcPts val="0"/>
              </a:spcAft>
              <a:buNone/>
            </a:pPr>
            <a:r>
              <a:rPr lang="en-US" sz="2000" u="sng">
                <a:solidFill>
                  <a:srgbClr val="3A3A3A"/>
                </a:solidFill>
                <a:highlight>
                  <a:schemeClr val="lt1"/>
                </a:highlight>
                <a:latin typeface="Times New Roman"/>
                <a:ea typeface="Times New Roman"/>
                <a:cs typeface="Times New Roman"/>
                <a:sym typeface="Times New Roman"/>
              </a:rPr>
              <a:t>Stacey’s weaknesses: </a:t>
            </a:r>
            <a:endParaRPr sz="2000" u="sng">
              <a:solidFill>
                <a:srgbClr val="3A3A3A"/>
              </a:solidFill>
              <a:highlight>
                <a:schemeClr val="lt1"/>
              </a:highlight>
              <a:latin typeface="Times New Roman"/>
              <a:ea typeface="Times New Roman"/>
              <a:cs typeface="Times New Roman"/>
              <a:sym typeface="Times New Roman"/>
            </a:endParaRPr>
          </a:p>
          <a:p>
            <a:pPr marL="914400" lvl="0" indent="-355600" algn="l" rtl="0">
              <a:spcBef>
                <a:spcPts val="2100"/>
              </a:spcBef>
              <a:spcAft>
                <a:spcPts val="0"/>
              </a:spcAft>
              <a:buClr>
                <a:srgbClr val="3A3A3A"/>
              </a:buClr>
              <a:buSzPts val="2000"/>
              <a:buFont typeface="Times New Roman"/>
              <a:buChar char="★"/>
            </a:pPr>
            <a:r>
              <a:rPr lang="en-US" sz="2000">
                <a:solidFill>
                  <a:srgbClr val="3A3A3A"/>
                </a:solidFill>
                <a:highlight>
                  <a:schemeClr val="lt1"/>
                </a:highlight>
                <a:latin typeface="Times New Roman"/>
                <a:ea typeface="Times New Roman"/>
                <a:cs typeface="Times New Roman"/>
                <a:sym typeface="Times New Roman"/>
              </a:rPr>
              <a:t>Avoid conflict/confrontation</a:t>
            </a:r>
            <a:endParaRPr sz="2000">
              <a:solidFill>
                <a:srgbClr val="3A3A3A"/>
              </a:solidFill>
              <a:highlight>
                <a:schemeClr val="lt1"/>
              </a:highlight>
              <a:latin typeface="Times New Roman"/>
              <a:ea typeface="Times New Roman"/>
              <a:cs typeface="Times New Roman"/>
              <a:sym typeface="Times New Roman"/>
            </a:endParaRPr>
          </a:p>
          <a:p>
            <a:pPr marL="914400" lvl="0" indent="-355600" algn="l" rtl="0">
              <a:spcBef>
                <a:spcPts val="0"/>
              </a:spcBef>
              <a:spcAft>
                <a:spcPts val="0"/>
              </a:spcAft>
              <a:buClr>
                <a:srgbClr val="3A3A3A"/>
              </a:buClr>
              <a:buSzPts val="2000"/>
              <a:buFont typeface="Times New Roman"/>
              <a:buChar char="★"/>
            </a:pPr>
            <a:r>
              <a:rPr lang="en-US" sz="2000">
                <a:solidFill>
                  <a:srgbClr val="3A3A3A"/>
                </a:solidFill>
                <a:highlight>
                  <a:schemeClr val="lt1"/>
                </a:highlight>
                <a:latin typeface="Times New Roman"/>
                <a:ea typeface="Times New Roman"/>
                <a:cs typeface="Times New Roman"/>
                <a:sym typeface="Times New Roman"/>
              </a:rPr>
              <a:t>Sometimes ineffective in a crisis</a:t>
            </a:r>
            <a:endParaRPr sz="2000">
              <a:solidFill>
                <a:srgbClr val="3A3A3A"/>
              </a:solidFill>
              <a:highlight>
                <a:schemeClr val="lt1"/>
              </a:highlight>
              <a:latin typeface="Times New Roman"/>
              <a:ea typeface="Times New Roman"/>
              <a:cs typeface="Times New Roman"/>
              <a:sym typeface="Times New Roman"/>
            </a:endParaRPr>
          </a:p>
          <a:p>
            <a:pPr marL="0" lvl="0" indent="0" algn="l" rtl="0">
              <a:spcBef>
                <a:spcPts val="2100"/>
              </a:spcBef>
              <a:spcAft>
                <a:spcPts val="0"/>
              </a:spcAft>
              <a:buNone/>
            </a:pPr>
            <a:endParaRPr sz="1800">
              <a:solidFill>
                <a:srgbClr val="3A3A3A"/>
              </a:solidFill>
              <a:highlight>
                <a:srgbClr val="FFFFFF"/>
              </a:highlight>
              <a:latin typeface="Times New Roman"/>
              <a:ea typeface="Times New Roman"/>
              <a:cs typeface="Times New Roman"/>
              <a:sym typeface="Times New Roman"/>
            </a:endParaRPr>
          </a:p>
          <a:p>
            <a:pPr marL="0" lvl="0" indent="0" algn="l" rtl="0">
              <a:spcBef>
                <a:spcPts val="2100"/>
              </a:spcBef>
              <a:spcAft>
                <a:spcPts val="0"/>
              </a:spcAft>
              <a:buNone/>
            </a:pPr>
            <a:endParaRPr sz="1800">
              <a:solidFill>
                <a:srgbClr val="3A3A3A"/>
              </a:solidFill>
              <a:highlight>
                <a:srgbClr val="FFFFFF"/>
              </a:highlight>
              <a:latin typeface="Times New Roman"/>
              <a:ea typeface="Times New Roman"/>
              <a:cs typeface="Times New Roman"/>
              <a:sym typeface="Times New Roman"/>
            </a:endParaRPr>
          </a:p>
          <a:p>
            <a:pPr marL="0" lvl="0" indent="0" algn="l" rtl="0">
              <a:spcBef>
                <a:spcPts val="2100"/>
              </a:spcBef>
              <a:spcAft>
                <a:spcPts val="0"/>
              </a:spcAft>
              <a:buNone/>
            </a:pPr>
            <a:endParaRPr sz="1400">
              <a:solidFill>
                <a:srgbClr val="3A3A3A"/>
              </a:solidFill>
              <a:highlight>
                <a:srgbClr val="FF00FF"/>
              </a:highlight>
              <a:latin typeface="Times New Roman"/>
              <a:ea typeface="Times New Roman"/>
              <a:cs typeface="Times New Roman"/>
              <a:sym typeface="Times New Roman"/>
            </a:endParaRPr>
          </a:p>
          <a:p>
            <a:pPr marL="0" lvl="0" indent="0" algn="l" rtl="0">
              <a:spcBef>
                <a:spcPts val="2100"/>
              </a:spcBef>
              <a:spcAft>
                <a:spcPts val="0"/>
              </a:spcAft>
              <a:buNone/>
            </a:pPr>
            <a:endParaRPr sz="1400">
              <a:solidFill>
                <a:srgbClr val="3A3A3A"/>
              </a:solidFill>
              <a:highlight>
                <a:srgbClr val="FF00FF"/>
              </a:highlight>
              <a:latin typeface="Times New Roman"/>
              <a:ea typeface="Times New Roman"/>
              <a:cs typeface="Times New Roman"/>
              <a:sym typeface="Times New Roman"/>
            </a:endParaRPr>
          </a:p>
          <a:p>
            <a:pPr marL="0" lvl="0" indent="0" algn="l" rtl="0">
              <a:spcBef>
                <a:spcPts val="2100"/>
              </a:spcBef>
              <a:spcAft>
                <a:spcPts val="0"/>
              </a:spcAft>
              <a:buNone/>
            </a:pPr>
            <a:endParaRPr sz="1400" b="1">
              <a:solidFill>
                <a:srgbClr val="3A3A3A"/>
              </a:solidFill>
              <a:highlight>
                <a:srgbClr val="FFFFFF"/>
              </a:highlight>
              <a:latin typeface="Arial"/>
              <a:ea typeface="Arial"/>
              <a:cs typeface="Arial"/>
              <a:sym typeface="Arial"/>
            </a:endParaRPr>
          </a:p>
          <a:p>
            <a:pPr marL="0" lvl="0" indent="0" algn="l" rtl="0">
              <a:spcBef>
                <a:spcPts val="2100"/>
              </a:spcBef>
              <a:spcAft>
                <a:spcPts val="2100"/>
              </a:spcAft>
              <a:buClr>
                <a:schemeClr val="dk1"/>
              </a:buClr>
              <a:buSzPts val="1100"/>
              <a:buFont typeface="Arial"/>
              <a:buNone/>
            </a:pPr>
            <a:endParaRPr sz="1400">
              <a:latin typeface="Times New Roman"/>
              <a:ea typeface="Times New Roman"/>
              <a:cs typeface="Times New Roman"/>
              <a:sym typeface="Times New Roman"/>
            </a:endParaRPr>
          </a:p>
        </p:txBody>
      </p:sp>
      <p:pic>
        <p:nvPicPr>
          <p:cNvPr id="125" name="Google Shape;125;p22"/>
          <p:cNvPicPr preferRelativeResize="0"/>
          <p:nvPr/>
        </p:nvPicPr>
        <p:blipFill>
          <a:blip r:embed="rId3">
            <a:alphaModFix/>
          </a:blip>
          <a:stretch>
            <a:fillRect/>
          </a:stretch>
        </p:blipFill>
        <p:spPr>
          <a:xfrm>
            <a:off x="8632125" y="1073650"/>
            <a:ext cx="2722248" cy="27222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800"/>
              <a:buFont typeface="Calibri"/>
              <a:buNone/>
            </a:pPr>
            <a:r>
              <a:rPr lang="en-US" sz="2800"/>
              <a:t>Importance for public health professionals to be aware of their personal leadership style, traits, and practices</a:t>
            </a:r>
            <a:br>
              <a:rPr lang="en-US" sz="2800"/>
            </a:br>
            <a:endParaRPr sz="2800"/>
          </a:p>
        </p:txBody>
      </p:sp>
      <p:sp>
        <p:nvSpPr>
          <p:cNvPr id="131" name="Google Shape;131;p23"/>
          <p:cNvSpPr txBox="1">
            <a:spLocks noGrp="1"/>
          </p:cNvSpPr>
          <p:nvPr>
            <p:ph type="body" idx="1"/>
          </p:nvPr>
        </p:nvSpPr>
        <p:spPr>
          <a:xfrm>
            <a:off x="838200" y="1825625"/>
            <a:ext cx="6444900" cy="4351200"/>
          </a:xfrm>
          <a:prstGeom prst="rect">
            <a:avLst/>
          </a:prstGeom>
          <a:noFill/>
          <a:ln>
            <a:noFill/>
          </a:ln>
        </p:spPr>
        <p:txBody>
          <a:bodyPr spcFirstLastPara="1" wrap="square" lIns="91425" tIns="45700" rIns="91425" bIns="45700" anchor="t" anchorCtr="0">
            <a:noAutofit/>
          </a:bodyPr>
          <a:lstStyle/>
          <a:p>
            <a:pPr marL="228600" lvl="0" indent="0" algn="l" rtl="0">
              <a:lnSpc>
                <a:spcPct val="70000"/>
              </a:lnSpc>
              <a:spcBef>
                <a:spcPts val="0"/>
              </a:spcBef>
              <a:spcAft>
                <a:spcPts val="0"/>
              </a:spcAft>
              <a:buNone/>
            </a:pPr>
            <a:r>
              <a:rPr lang="en-US" sz="3000">
                <a:latin typeface="Times New Roman"/>
                <a:ea typeface="Times New Roman"/>
                <a:cs typeface="Times New Roman"/>
                <a:sym typeface="Times New Roman"/>
              </a:rPr>
              <a:t>Style</a:t>
            </a:r>
            <a:endParaRPr sz="3000">
              <a:latin typeface="Times New Roman"/>
              <a:ea typeface="Times New Roman"/>
              <a:cs typeface="Times New Roman"/>
              <a:sym typeface="Times New Roman"/>
            </a:endParaRPr>
          </a:p>
          <a:p>
            <a:pPr marL="685800" lvl="0" indent="-267969" algn="l" rtl="0">
              <a:lnSpc>
                <a:spcPct val="70000"/>
              </a:lnSpc>
              <a:spcBef>
                <a:spcPts val="0"/>
              </a:spcBef>
              <a:spcAft>
                <a:spcPts val="0"/>
              </a:spcAft>
              <a:buClr>
                <a:schemeClr val="dk1"/>
              </a:buClr>
              <a:buSzPts val="3000"/>
              <a:buFont typeface="Times New Roman"/>
              <a:buChar char="●"/>
            </a:pPr>
            <a:r>
              <a:rPr lang="en-US" sz="3000">
                <a:latin typeface="Times New Roman"/>
                <a:ea typeface="Times New Roman"/>
                <a:cs typeface="Times New Roman"/>
                <a:sym typeface="Times New Roman"/>
              </a:rPr>
              <a:t>The ability to guide</a:t>
            </a:r>
            <a:endParaRPr sz="3000">
              <a:latin typeface="Times New Roman"/>
              <a:ea typeface="Times New Roman"/>
              <a:cs typeface="Times New Roman"/>
              <a:sym typeface="Times New Roman"/>
            </a:endParaRPr>
          </a:p>
          <a:p>
            <a:pPr marL="685800" lvl="0" indent="-267969" algn="l" rtl="0">
              <a:lnSpc>
                <a:spcPct val="70000"/>
              </a:lnSpc>
              <a:spcBef>
                <a:spcPts val="0"/>
              </a:spcBef>
              <a:spcAft>
                <a:spcPts val="0"/>
              </a:spcAft>
              <a:buSzPts val="3000"/>
              <a:buFont typeface="Times New Roman"/>
              <a:buChar char="●"/>
            </a:pPr>
            <a:r>
              <a:rPr lang="en-US" sz="3000">
                <a:latin typeface="Times New Roman"/>
                <a:ea typeface="Times New Roman"/>
                <a:cs typeface="Times New Roman"/>
                <a:sym typeface="Times New Roman"/>
              </a:rPr>
              <a:t>The ability to inspire confidence</a:t>
            </a:r>
            <a:endParaRPr sz="3000">
              <a:latin typeface="Times New Roman"/>
              <a:ea typeface="Times New Roman"/>
              <a:cs typeface="Times New Roman"/>
              <a:sym typeface="Times New Roman"/>
            </a:endParaRPr>
          </a:p>
          <a:p>
            <a:pPr marL="685800" lvl="0" indent="-267969" algn="l" rtl="0">
              <a:lnSpc>
                <a:spcPct val="70000"/>
              </a:lnSpc>
              <a:spcBef>
                <a:spcPts val="0"/>
              </a:spcBef>
              <a:spcAft>
                <a:spcPts val="0"/>
              </a:spcAft>
              <a:buSzPts val="3000"/>
              <a:buFont typeface="Times New Roman"/>
              <a:buChar char="●"/>
            </a:pPr>
            <a:r>
              <a:rPr lang="en-US" sz="3000">
                <a:latin typeface="Times New Roman"/>
                <a:ea typeface="Times New Roman"/>
                <a:cs typeface="Times New Roman"/>
                <a:sym typeface="Times New Roman"/>
              </a:rPr>
              <a:t>Direct or influence people</a:t>
            </a:r>
            <a:endParaRPr sz="3000">
              <a:latin typeface="Times New Roman"/>
              <a:ea typeface="Times New Roman"/>
              <a:cs typeface="Times New Roman"/>
              <a:sym typeface="Times New Roman"/>
            </a:endParaRPr>
          </a:p>
          <a:p>
            <a:pPr marL="685800" lvl="0" indent="-267969" algn="l" rtl="0">
              <a:lnSpc>
                <a:spcPct val="70000"/>
              </a:lnSpc>
              <a:spcBef>
                <a:spcPts val="0"/>
              </a:spcBef>
              <a:spcAft>
                <a:spcPts val="0"/>
              </a:spcAft>
              <a:buSzPts val="3000"/>
              <a:buFont typeface="Times New Roman"/>
              <a:buChar char="●"/>
            </a:pPr>
            <a:r>
              <a:rPr lang="en-US" sz="3000">
                <a:latin typeface="Times New Roman"/>
                <a:ea typeface="Times New Roman"/>
                <a:cs typeface="Times New Roman"/>
                <a:sym typeface="Times New Roman"/>
              </a:rPr>
              <a:t>To  achieve vision and goals</a:t>
            </a:r>
            <a:endParaRPr sz="3000">
              <a:latin typeface="Times New Roman"/>
              <a:ea typeface="Times New Roman"/>
              <a:cs typeface="Times New Roman"/>
              <a:sym typeface="Times New Roman"/>
            </a:endParaRPr>
          </a:p>
          <a:p>
            <a:pPr marL="228600" lvl="0" indent="0" algn="l" rtl="0">
              <a:lnSpc>
                <a:spcPct val="70000"/>
              </a:lnSpc>
              <a:spcBef>
                <a:spcPts val="0"/>
              </a:spcBef>
              <a:spcAft>
                <a:spcPts val="0"/>
              </a:spcAft>
              <a:buNone/>
            </a:pPr>
            <a:endParaRPr sz="3000">
              <a:latin typeface="Times New Roman"/>
              <a:ea typeface="Times New Roman"/>
              <a:cs typeface="Times New Roman"/>
              <a:sym typeface="Times New Roman"/>
            </a:endParaRPr>
          </a:p>
          <a:p>
            <a:pPr marL="228600" lvl="0" indent="0" algn="l" rtl="0">
              <a:lnSpc>
                <a:spcPct val="70000"/>
              </a:lnSpc>
              <a:spcBef>
                <a:spcPts val="0"/>
              </a:spcBef>
              <a:spcAft>
                <a:spcPts val="0"/>
              </a:spcAft>
              <a:buNone/>
            </a:pPr>
            <a:r>
              <a:rPr lang="en-US" sz="3000">
                <a:latin typeface="Times New Roman"/>
                <a:ea typeface="Times New Roman"/>
                <a:cs typeface="Times New Roman"/>
                <a:sym typeface="Times New Roman"/>
              </a:rPr>
              <a:t>Traits</a:t>
            </a:r>
            <a:endParaRPr sz="3000">
              <a:latin typeface="Times New Roman"/>
              <a:ea typeface="Times New Roman"/>
              <a:cs typeface="Times New Roman"/>
              <a:sym typeface="Times New Roman"/>
            </a:endParaRPr>
          </a:p>
          <a:p>
            <a:pPr marL="914400" lvl="0" indent="-419100" algn="l" rtl="0">
              <a:lnSpc>
                <a:spcPct val="70000"/>
              </a:lnSpc>
              <a:spcBef>
                <a:spcPts val="0"/>
              </a:spcBef>
              <a:spcAft>
                <a:spcPts val="0"/>
              </a:spcAft>
              <a:buSzPts val="3000"/>
              <a:buFont typeface="Times New Roman"/>
              <a:buChar char="●"/>
            </a:pPr>
            <a:r>
              <a:rPr lang="en-US" sz="3000">
                <a:latin typeface="Times New Roman"/>
                <a:ea typeface="Times New Roman"/>
                <a:cs typeface="Times New Roman"/>
                <a:sym typeface="Times New Roman"/>
              </a:rPr>
              <a:t>Reflects in one’s leadership style</a:t>
            </a:r>
            <a:endParaRPr sz="3000">
              <a:latin typeface="Times New Roman"/>
              <a:ea typeface="Times New Roman"/>
              <a:cs typeface="Times New Roman"/>
              <a:sym typeface="Times New Roman"/>
            </a:endParaRPr>
          </a:p>
          <a:p>
            <a:pPr marL="914400" lvl="0" indent="-419100" algn="l" rtl="0">
              <a:lnSpc>
                <a:spcPct val="70000"/>
              </a:lnSpc>
              <a:spcBef>
                <a:spcPts val="0"/>
              </a:spcBef>
              <a:spcAft>
                <a:spcPts val="0"/>
              </a:spcAft>
              <a:buSzPts val="3000"/>
              <a:buFont typeface="Times New Roman"/>
              <a:buChar char="●"/>
            </a:pPr>
            <a:r>
              <a:rPr lang="en-US" sz="3000">
                <a:latin typeface="Times New Roman"/>
                <a:ea typeface="Times New Roman"/>
                <a:cs typeface="Times New Roman"/>
                <a:sym typeface="Times New Roman"/>
              </a:rPr>
              <a:t>Enhance one's effectiveness</a:t>
            </a:r>
            <a:endParaRPr sz="3000">
              <a:latin typeface="Times New Roman"/>
              <a:ea typeface="Times New Roman"/>
              <a:cs typeface="Times New Roman"/>
              <a:sym typeface="Times New Roman"/>
            </a:endParaRPr>
          </a:p>
          <a:p>
            <a:pPr marL="228600" lvl="0" indent="0" algn="l" rtl="0">
              <a:lnSpc>
                <a:spcPct val="70000"/>
              </a:lnSpc>
              <a:spcBef>
                <a:spcPts val="0"/>
              </a:spcBef>
              <a:spcAft>
                <a:spcPts val="0"/>
              </a:spcAft>
              <a:buNone/>
            </a:pPr>
            <a:endParaRPr sz="3180"/>
          </a:p>
          <a:p>
            <a:pPr marL="228600" lvl="0" indent="-77470" algn="l" rtl="0">
              <a:lnSpc>
                <a:spcPct val="70000"/>
              </a:lnSpc>
              <a:spcBef>
                <a:spcPts val="1000"/>
              </a:spcBef>
              <a:spcAft>
                <a:spcPts val="2100"/>
              </a:spcAft>
              <a:buClr>
                <a:schemeClr val="dk1"/>
              </a:buClr>
              <a:buSzPts val="2380"/>
              <a:buNone/>
            </a:pPr>
            <a:endParaRPr sz="2380"/>
          </a:p>
        </p:txBody>
      </p:sp>
      <p:pic>
        <p:nvPicPr>
          <p:cNvPr id="132" name="Google Shape;132;p23"/>
          <p:cNvPicPr preferRelativeResize="0"/>
          <p:nvPr/>
        </p:nvPicPr>
        <p:blipFill>
          <a:blip r:embed="rId3">
            <a:alphaModFix/>
          </a:blip>
          <a:stretch>
            <a:fillRect/>
          </a:stretch>
        </p:blipFill>
        <p:spPr>
          <a:xfrm>
            <a:off x="7372350" y="1690825"/>
            <a:ext cx="3981450" cy="2952750"/>
          </a:xfrm>
          <a:prstGeom prst="rect">
            <a:avLst/>
          </a:prstGeom>
          <a:noFill/>
          <a:ln>
            <a:noFill/>
          </a:ln>
        </p:spPr>
      </p:pic>
      <p:sp>
        <p:nvSpPr>
          <p:cNvPr id="133" name="Google Shape;133;p23"/>
          <p:cNvSpPr txBox="1"/>
          <p:nvPr/>
        </p:nvSpPr>
        <p:spPr>
          <a:xfrm>
            <a:off x="8501650" y="4732575"/>
            <a:ext cx="2734800" cy="396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Source Sans Pro"/>
                <a:ea typeface="Source Sans Pro"/>
                <a:cs typeface="Source Sans Pro"/>
                <a:sym typeface="Source Sans Pro"/>
              </a:rPr>
              <a:t>Kim Dae-Jung- WordPress.com</a:t>
            </a:r>
            <a:endParaRPr>
              <a:latin typeface="Source Sans Pro"/>
              <a:ea typeface="Source Sans Pro"/>
              <a:cs typeface="Source Sans Pro"/>
              <a:sym typeface="Source Sans Pro"/>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415600" y="593367"/>
            <a:ext cx="11360700" cy="831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400"/>
              <a:buFont typeface="Calibri"/>
              <a:buNone/>
            </a:pPr>
            <a:r>
              <a:rPr lang="en-US" sz="3300">
                <a:latin typeface="Times New Roman"/>
                <a:ea typeface="Times New Roman"/>
                <a:cs typeface="Times New Roman"/>
                <a:sym typeface="Times New Roman"/>
              </a:rPr>
              <a:t>Integrating the Tenets of Servant Leadership </a:t>
            </a:r>
            <a:endParaRPr sz="3300">
              <a:latin typeface="Times New Roman"/>
              <a:ea typeface="Times New Roman"/>
              <a:cs typeface="Times New Roman"/>
              <a:sym typeface="Times New Roman"/>
            </a:endParaRPr>
          </a:p>
        </p:txBody>
      </p:sp>
      <p:sp>
        <p:nvSpPr>
          <p:cNvPr id="139" name="Google Shape;139;p24"/>
          <p:cNvSpPr txBox="1">
            <a:spLocks noGrp="1"/>
          </p:cNvSpPr>
          <p:nvPr>
            <p:ph type="body" idx="1"/>
          </p:nvPr>
        </p:nvSpPr>
        <p:spPr>
          <a:xfrm>
            <a:off x="415600" y="1818292"/>
            <a:ext cx="5333100" cy="1902900"/>
          </a:xfrm>
          <a:prstGeom prst="rect">
            <a:avLst/>
          </a:prstGeom>
          <a:noFill/>
          <a:ln>
            <a:noFill/>
          </a:ln>
        </p:spPr>
        <p:txBody>
          <a:bodyPr spcFirstLastPara="1" wrap="square" lIns="91425" tIns="45700" rIns="91425" bIns="45700" anchor="t" anchorCtr="0">
            <a:noAutofit/>
          </a:bodyPr>
          <a:lstStyle/>
          <a:p>
            <a:pPr marL="457200" lvl="0" indent="-381000" algn="l" rtl="0">
              <a:lnSpc>
                <a:spcPct val="70000"/>
              </a:lnSpc>
              <a:spcBef>
                <a:spcPts val="1000"/>
              </a:spcBef>
              <a:spcAft>
                <a:spcPts val="0"/>
              </a:spcAft>
              <a:buSzPts val="2400"/>
              <a:buFont typeface="Times New Roman"/>
              <a:buChar char="●"/>
            </a:pPr>
            <a:r>
              <a:rPr lang="en-US" sz="2400">
                <a:latin typeface="Times New Roman"/>
                <a:ea typeface="Times New Roman"/>
                <a:cs typeface="Times New Roman"/>
                <a:sym typeface="Times New Roman"/>
              </a:rPr>
              <a:t>Serve First</a:t>
            </a:r>
            <a:endParaRPr sz="2400">
              <a:latin typeface="Times New Roman"/>
              <a:ea typeface="Times New Roman"/>
              <a:cs typeface="Times New Roman"/>
              <a:sym typeface="Times New Roman"/>
            </a:endParaRPr>
          </a:p>
          <a:p>
            <a:pPr marL="457200" lvl="0" indent="-381000" algn="l" rtl="0">
              <a:lnSpc>
                <a:spcPct val="7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Build Trust</a:t>
            </a:r>
            <a:endParaRPr sz="2400">
              <a:latin typeface="Times New Roman"/>
              <a:ea typeface="Times New Roman"/>
              <a:cs typeface="Times New Roman"/>
              <a:sym typeface="Times New Roman"/>
            </a:endParaRPr>
          </a:p>
          <a:p>
            <a:pPr marL="457200" lvl="0" indent="-381000" algn="l" rtl="0">
              <a:lnSpc>
                <a:spcPct val="7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Live Your Values</a:t>
            </a:r>
            <a:endParaRPr sz="2400">
              <a:latin typeface="Times New Roman"/>
              <a:ea typeface="Times New Roman"/>
              <a:cs typeface="Times New Roman"/>
              <a:sym typeface="Times New Roman"/>
            </a:endParaRPr>
          </a:p>
          <a:p>
            <a:pPr marL="457200" lvl="0" indent="-381000" algn="l" rtl="0">
              <a:lnSpc>
                <a:spcPct val="7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Listen to Understand</a:t>
            </a:r>
            <a:endParaRPr sz="2400">
              <a:latin typeface="Times New Roman"/>
              <a:ea typeface="Times New Roman"/>
              <a:cs typeface="Times New Roman"/>
              <a:sym typeface="Times New Roman"/>
            </a:endParaRPr>
          </a:p>
          <a:p>
            <a:pPr marL="0" lvl="0" indent="0" algn="l" rtl="0">
              <a:lnSpc>
                <a:spcPct val="70000"/>
              </a:lnSpc>
              <a:spcBef>
                <a:spcPts val="2100"/>
              </a:spcBef>
              <a:spcAft>
                <a:spcPts val="2100"/>
              </a:spcAft>
              <a:buNone/>
            </a:pPr>
            <a:endParaRPr>
              <a:latin typeface="Times New Roman"/>
              <a:ea typeface="Times New Roman"/>
              <a:cs typeface="Times New Roman"/>
              <a:sym typeface="Times New Roman"/>
            </a:endParaRPr>
          </a:p>
        </p:txBody>
      </p:sp>
      <p:sp>
        <p:nvSpPr>
          <p:cNvPr id="140" name="Google Shape;140;p24"/>
          <p:cNvSpPr txBox="1">
            <a:spLocks noGrp="1"/>
          </p:cNvSpPr>
          <p:nvPr>
            <p:ph type="body" idx="2"/>
          </p:nvPr>
        </p:nvSpPr>
        <p:spPr>
          <a:xfrm>
            <a:off x="4190250" y="1691925"/>
            <a:ext cx="3999600" cy="1902900"/>
          </a:xfrm>
          <a:prstGeom prst="rect">
            <a:avLst/>
          </a:prstGeom>
        </p:spPr>
        <p:txBody>
          <a:bodyPr spcFirstLastPara="1" wrap="square" lIns="121900" tIns="121900" rIns="121900" bIns="121900" anchor="t" anchorCtr="0">
            <a:noAutofit/>
          </a:bodyPr>
          <a:lstStyle/>
          <a:p>
            <a:pPr marL="457200" lvl="0" indent="-381000" algn="l" rtl="0">
              <a:lnSpc>
                <a:spcPct val="70000"/>
              </a:lnSpc>
              <a:spcBef>
                <a:spcPts val="1000"/>
              </a:spcBef>
              <a:spcAft>
                <a:spcPts val="0"/>
              </a:spcAft>
              <a:buSzPts val="2400"/>
              <a:buFont typeface="Times New Roman"/>
              <a:buChar char="●"/>
            </a:pPr>
            <a:r>
              <a:rPr lang="en-US" sz="2400">
                <a:latin typeface="Times New Roman"/>
                <a:ea typeface="Times New Roman"/>
                <a:cs typeface="Times New Roman"/>
                <a:sym typeface="Times New Roman"/>
              </a:rPr>
              <a:t>Think about your Thinking</a:t>
            </a:r>
            <a:endParaRPr sz="2400">
              <a:latin typeface="Times New Roman"/>
              <a:ea typeface="Times New Roman"/>
              <a:cs typeface="Times New Roman"/>
              <a:sym typeface="Times New Roman"/>
            </a:endParaRPr>
          </a:p>
          <a:p>
            <a:pPr marL="457200" lvl="0" indent="-381000" algn="l" rtl="0">
              <a:lnSpc>
                <a:spcPct val="7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Add Value to Others</a:t>
            </a:r>
            <a:endParaRPr sz="2400">
              <a:latin typeface="Times New Roman"/>
              <a:ea typeface="Times New Roman"/>
              <a:cs typeface="Times New Roman"/>
              <a:sym typeface="Times New Roman"/>
            </a:endParaRPr>
          </a:p>
          <a:p>
            <a:pPr marL="457200" lvl="0" indent="-381000" algn="l" rtl="0">
              <a:lnSpc>
                <a:spcPct val="7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Demonstrate Courage</a:t>
            </a:r>
            <a:endParaRPr sz="2400">
              <a:latin typeface="Times New Roman"/>
              <a:ea typeface="Times New Roman"/>
              <a:cs typeface="Times New Roman"/>
              <a:sym typeface="Times New Roman"/>
            </a:endParaRPr>
          </a:p>
          <a:p>
            <a:pPr marL="457200" lvl="0" indent="-381000" algn="l" rtl="0">
              <a:lnSpc>
                <a:spcPct val="7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Increase your Influence</a:t>
            </a:r>
            <a:endParaRPr sz="2400">
              <a:latin typeface="Times New Roman"/>
              <a:ea typeface="Times New Roman"/>
              <a:cs typeface="Times New Roman"/>
              <a:sym typeface="Times New Roman"/>
            </a:endParaRPr>
          </a:p>
          <a:p>
            <a:pPr marL="457200" lvl="0" indent="-381000" algn="l" rtl="0">
              <a:lnSpc>
                <a:spcPct val="70000"/>
              </a:lnSpc>
              <a:spcBef>
                <a:spcPts val="0"/>
              </a:spcBef>
              <a:spcAft>
                <a:spcPts val="0"/>
              </a:spcAft>
              <a:buSzPts val="2400"/>
              <a:buFont typeface="Times New Roman"/>
              <a:buChar char="●"/>
            </a:pPr>
            <a:r>
              <a:rPr lang="en-US" sz="2400">
                <a:latin typeface="Times New Roman"/>
                <a:ea typeface="Times New Roman"/>
                <a:cs typeface="Times New Roman"/>
                <a:sym typeface="Times New Roman"/>
              </a:rPr>
              <a:t>Live your Transformation</a:t>
            </a:r>
            <a:endParaRPr sz="2400"/>
          </a:p>
        </p:txBody>
      </p:sp>
      <p:sp>
        <p:nvSpPr>
          <p:cNvPr id="141" name="Google Shape;141;p24"/>
          <p:cNvSpPr txBox="1"/>
          <p:nvPr/>
        </p:nvSpPr>
        <p:spPr>
          <a:xfrm>
            <a:off x="1475125" y="4114800"/>
            <a:ext cx="9238800" cy="1630500"/>
          </a:xfrm>
          <a:prstGeom prst="rect">
            <a:avLst/>
          </a:prstGeom>
          <a:noFill/>
          <a:ln>
            <a:noFill/>
          </a:ln>
        </p:spPr>
        <p:txBody>
          <a:bodyPr spcFirstLastPara="1" wrap="square" lIns="91425" tIns="91425" rIns="91425" bIns="91425" anchor="t" anchorCtr="0">
            <a:noAutofit/>
          </a:bodyPr>
          <a:lstStyle/>
          <a:p>
            <a:pPr marL="228600" lvl="0" indent="0" algn="l" rtl="0">
              <a:lnSpc>
                <a:spcPct val="70000"/>
              </a:lnSpc>
              <a:spcBef>
                <a:spcPts val="1000"/>
              </a:spcBef>
              <a:spcAft>
                <a:spcPts val="0"/>
              </a:spcAft>
              <a:buNone/>
            </a:pPr>
            <a:r>
              <a:rPr lang="en-US" sz="2400" i="1">
                <a:solidFill>
                  <a:schemeClr val="dk1"/>
                </a:solidFill>
                <a:highlight>
                  <a:schemeClr val="lt1"/>
                </a:highlight>
                <a:latin typeface="Times New Roman"/>
                <a:ea typeface="Times New Roman"/>
                <a:cs typeface="Times New Roman"/>
                <a:sym typeface="Times New Roman"/>
              </a:rPr>
              <a:t>"One who posses a clear vision, is courageous, has integrity, honesty, humility and clear focus. He or she is a strategic planner and believes in teamwork. Great leaders help people reach their goals, are not afraid to hire people that might be better than them and take pride in the accomplishments of those they help along the way</a:t>
            </a:r>
            <a:r>
              <a:rPr lang="en-US" sz="2400">
                <a:solidFill>
                  <a:schemeClr val="dk1"/>
                </a:solidFill>
                <a:highlight>
                  <a:schemeClr val="lt1"/>
                </a:highlight>
                <a:latin typeface="Times New Roman"/>
                <a:ea typeface="Times New Roman"/>
                <a:cs typeface="Times New Roman"/>
                <a:sym typeface="Times New Roman"/>
              </a:rPr>
              <a:t>” -Gleeson, 2017.  </a:t>
            </a:r>
            <a:endParaRPr sz="2600">
              <a:latin typeface="Source Sans Pro"/>
              <a:ea typeface="Source Sans Pro"/>
              <a:cs typeface="Source Sans Pro"/>
              <a:sym typeface="Source Sans Pro"/>
            </a:endParaRPr>
          </a:p>
        </p:txBody>
      </p:sp>
      <p:pic>
        <p:nvPicPr>
          <p:cNvPr id="142" name="Google Shape;142;p24"/>
          <p:cNvPicPr preferRelativeResize="0"/>
          <p:nvPr/>
        </p:nvPicPr>
        <p:blipFill>
          <a:blip r:embed="rId3">
            <a:alphaModFix/>
          </a:blip>
          <a:stretch>
            <a:fillRect/>
          </a:stretch>
        </p:blipFill>
        <p:spPr>
          <a:xfrm>
            <a:off x="8189850" y="1424675"/>
            <a:ext cx="3558800" cy="2454575"/>
          </a:xfrm>
          <a:prstGeom prst="rect">
            <a:avLst/>
          </a:prstGeom>
          <a:noFill/>
          <a:ln>
            <a:noFill/>
          </a:ln>
        </p:spPr>
      </p:pic>
      <p:sp>
        <p:nvSpPr>
          <p:cNvPr id="143" name="Google Shape;143;p24"/>
          <p:cNvSpPr txBox="1"/>
          <p:nvPr/>
        </p:nvSpPr>
        <p:spPr>
          <a:xfrm>
            <a:off x="9196550" y="3594825"/>
            <a:ext cx="2552100" cy="269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Source Sans Pro"/>
                <a:ea typeface="Source Sans Pro"/>
                <a:cs typeface="Source Sans Pro"/>
                <a:sym typeface="Source Sans Pro"/>
              </a:rPr>
              <a:t>www.executiveexcellence.com</a:t>
            </a:r>
            <a:endParaRPr>
              <a:latin typeface="Source Sans Pro"/>
              <a:ea typeface="Source Sans Pro"/>
              <a:cs typeface="Source Sans Pro"/>
              <a:sym typeface="Source Sans Pro"/>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000"/>
              <a:buFont typeface="Calibri"/>
              <a:buNone/>
            </a:pPr>
            <a:r>
              <a:rPr lang="en-US" sz="2500">
                <a:latin typeface="Georgia"/>
                <a:ea typeface="Georgia"/>
                <a:cs typeface="Georgia"/>
                <a:sym typeface="Georgia"/>
              </a:rPr>
              <a:t>How Can Servant Leaders Successfully Lead Others</a:t>
            </a:r>
            <a:endParaRPr sz="2500">
              <a:latin typeface="Georgia"/>
              <a:ea typeface="Georgia"/>
              <a:cs typeface="Georgia"/>
              <a:sym typeface="Georgia"/>
            </a:endParaRPr>
          </a:p>
        </p:txBody>
      </p:sp>
      <p:sp>
        <p:nvSpPr>
          <p:cNvPr id="149" name="Google Shape;149;p25"/>
          <p:cNvSpPr txBox="1">
            <a:spLocks noGrp="1"/>
          </p:cNvSpPr>
          <p:nvPr>
            <p:ph type="body" idx="1"/>
          </p:nvPr>
        </p:nvSpPr>
        <p:spPr>
          <a:xfrm>
            <a:off x="838200" y="1825625"/>
            <a:ext cx="6742500" cy="4678200"/>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Clr>
                <a:srgbClr val="000000"/>
              </a:buClr>
              <a:buSzPts val="2000"/>
              <a:buChar char="●"/>
            </a:pPr>
            <a:r>
              <a:rPr lang="en-US">
                <a:solidFill>
                  <a:srgbClr val="000000"/>
                </a:solidFill>
              </a:rPr>
              <a:t>Servant leaders unite, empower and build trust.</a:t>
            </a:r>
            <a:endParaRPr>
              <a:solidFill>
                <a:srgbClr val="000000"/>
              </a:solidFill>
            </a:endParaRPr>
          </a:p>
          <a:p>
            <a:pPr marL="457200" lvl="0" indent="-355600" algn="l" rtl="0">
              <a:lnSpc>
                <a:spcPct val="90000"/>
              </a:lnSpc>
              <a:spcBef>
                <a:spcPts val="0"/>
              </a:spcBef>
              <a:spcAft>
                <a:spcPts val="0"/>
              </a:spcAft>
              <a:buClr>
                <a:srgbClr val="000000"/>
              </a:buClr>
              <a:buSzPts val="2000"/>
              <a:buChar char="●"/>
            </a:pPr>
            <a:r>
              <a:rPr lang="en-US">
                <a:solidFill>
                  <a:srgbClr val="000000"/>
                </a:solidFill>
              </a:rPr>
              <a:t>Servant leaders exude, confidence and find innovative ways to work cooperatively. </a:t>
            </a:r>
            <a:endParaRPr>
              <a:solidFill>
                <a:srgbClr val="000000"/>
              </a:solidFill>
            </a:endParaRPr>
          </a:p>
          <a:p>
            <a:pPr marL="457200" lvl="0" indent="-336550" algn="l" rtl="0">
              <a:lnSpc>
                <a:spcPct val="90000"/>
              </a:lnSpc>
              <a:spcBef>
                <a:spcPts val="0"/>
              </a:spcBef>
              <a:spcAft>
                <a:spcPts val="0"/>
              </a:spcAft>
              <a:buClr>
                <a:srgbClr val="000000"/>
              </a:buClr>
              <a:buSzPts val="1700"/>
              <a:buChar char="●"/>
            </a:pPr>
            <a:r>
              <a:rPr lang="en-US" sz="2500">
                <a:solidFill>
                  <a:srgbClr val="000000"/>
                </a:solidFill>
                <a:latin typeface="Calibri"/>
                <a:ea typeface="Calibri"/>
                <a:cs typeface="Calibri"/>
                <a:sym typeface="Calibri"/>
              </a:rPr>
              <a:t>Servant leaders build rapport and knowledge, which is transmitted to team members.</a:t>
            </a:r>
            <a:endParaRPr sz="2500">
              <a:solidFill>
                <a:srgbClr val="000000"/>
              </a:solidFill>
              <a:latin typeface="Calibri"/>
              <a:ea typeface="Calibri"/>
              <a:cs typeface="Calibri"/>
              <a:sym typeface="Calibri"/>
            </a:endParaRPr>
          </a:p>
          <a:p>
            <a:pPr marL="457200" lvl="0" indent="-336550" algn="l" rtl="0">
              <a:lnSpc>
                <a:spcPct val="90000"/>
              </a:lnSpc>
              <a:spcBef>
                <a:spcPts val="0"/>
              </a:spcBef>
              <a:spcAft>
                <a:spcPts val="0"/>
              </a:spcAft>
              <a:buClr>
                <a:srgbClr val="000000"/>
              </a:buClr>
              <a:buSzPts val="1700"/>
              <a:buChar char="●"/>
            </a:pPr>
            <a:r>
              <a:rPr lang="en-US" sz="2500">
                <a:solidFill>
                  <a:srgbClr val="000000"/>
                </a:solidFill>
                <a:latin typeface="Calibri"/>
                <a:ea typeface="Calibri"/>
                <a:cs typeface="Calibri"/>
                <a:sym typeface="Calibri"/>
              </a:rPr>
              <a:t>Team members show empowerment and perform at a high, innovative level. </a:t>
            </a:r>
            <a:endParaRPr sz="2500">
              <a:solidFill>
                <a:srgbClr val="000000"/>
              </a:solidFill>
              <a:latin typeface="Calibri"/>
              <a:ea typeface="Calibri"/>
              <a:cs typeface="Calibri"/>
              <a:sym typeface="Calibri"/>
            </a:endParaRPr>
          </a:p>
          <a:p>
            <a:pPr marL="457200" lvl="0" indent="-336550" algn="l" rtl="0">
              <a:lnSpc>
                <a:spcPct val="90000"/>
              </a:lnSpc>
              <a:spcBef>
                <a:spcPts val="0"/>
              </a:spcBef>
              <a:spcAft>
                <a:spcPts val="0"/>
              </a:spcAft>
              <a:buClr>
                <a:srgbClr val="000000"/>
              </a:buClr>
              <a:buSzPts val="1700"/>
              <a:buChar char="●"/>
            </a:pPr>
            <a:r>
              <a:rPr lang="en-US" sz="2500">
                <a:solidFill>
                  <a:srgbClr val="000000"/>
                </a:solidFill>
                <a:latin typeface="Calibri"/>
                <a:ea typeface="Calibri"/>
                <a:cs typeface="Calibri"/>
                <a:sym typeface="Calibri"/>
              </a:rPr>
              <a:t>The power of persuasion to encourage and take action.</a:t>
            </a:r>
            <a:endParaRPr sz="2500">
              <a:solidFill>
                <a:srgbClr val="000000"/>
              </a:solidFill>
              <a:latin typeface="Calibri"/>
              <a:ea typeface="Calibri"/>
              <a:cs typeface="Calibri"/>
              <a:sym typeface="Calibri"/>
            </a:endParaRPr>
          </a:p>
          <a:p>
            <a:pPr marL="457200" lvl="0" indent="-342900" algn="l" rtl="0">
              <a:lnSpc>
                <a:spcPct val="90000"/>
              </a:lnSpc>
              <a:spcBef>
                <a:spcPts val="0"/>
              </a:spcBef>
              <a:spcAft>
                <a:spcPts val="0"/>
              </a:spcAft>
              <a:buClr>
                <a:srgbClr val="000000"/>
              </a:buClr>
              <a:buSzPts val="1800"/>
              <a:buChar char="●"/>
            </a:pPr>
            <a:r>
              <a:rPr lang="en-US" sz="2500">
                <a:solidFill>
                  <a:srgbClr val="000000"/>
                </a:solidFill>
                <a:latin typeface="Calibri"/>
                <a:ea typeface="Calibri"/>
                <a:cs typeface="Calibri"/>
                <a:sym typeface="Calibri"/>
              </a:rPr>
              <a:t> Build strong relationships and support to achieve their work and personal goals. </a:t>
            </a:r>
            <a:r>
              <a:rPr lang="en-US" sz="2600">
                <a:solidFill>
                  <a:srgbClr val="000000"/>
                </a:solidFill>
                <a:latin typeface="Calibri"/>
                <a:ea typeface="Calibri"/>
                <a:cs typeface="Calibri"/>
                <a:sym typeface="Calibri"/>
              </a:rPr>
              <a:t> </a:t>
            </a:r>
            <a:endParaRPr sz="2600">
              <a:solidFill>
                <a:srgbClr val="000000"/>
              </a:solidFill>
              <a:latin typeface="Calibri"/>
              <a:ea typeface="Calibri"/>
              <a:cs typeface="Calibri"/>
              <a:sym typeface="Calibri"/>
            </a:endParaRPr>
          </a:p>
          <a:p>
            <a:pPr marL="177800" lvl="0" indent="0" algn="l" rtl="0">
              <a:lnSpc>
                <a:spcPct val="90000"/>
              </a:lnSpc>
              <a:spcBef>
                <a:spcPts val="2100"/>
              </a:spcBef>
              <a:spcAft>
                <a:spcPts val="2100"/>
              </a:spcAft>
              <a:buClr>
                <a:schemeClr val="dk1"/>
              </a:buClr>
              <a:buSzPts val="2800"/>
              <a:buNone/>
            </a:pPr>
            <a:endParaRPr sz="2900">
              <a:solidFill>
                <a:srgbClr val="000000"/>
              </a:solidFill>
              <a:latin typeface="Calibri"/>
              <a:ea typeface="Calibri"/>
              <a:cs typeface="Calibri"/>
              <a:sym typeface="Calibri"/>
            </a:endParaRPr>
          </a:p>
        </p:txBody>
      </p:sp>
      <p:pic>
        <p:nvPicPr>
          <p:cNvPr id="150" name="Google Shape;150;p25"/>
          <p:cNvPicPr preferRelativeResize="0"/>
          <p:nvPr/>
        </p:nvPicPr>
        <p:blipFill>
          <a:blip r:embed="rId3">
            <a:alphaModFix/>
          </a:blip>
          <a:stretch>
            <a:fillRect/>
          </a:stretch>
        </p:blipFill>
        <p:spPr>
          <a:xfrm>
            <a:off x="7722350" y="2010912"/>
            <a:ext cx="3832025" cy="2836175"/>
          </a:xfrm>
          <a:prstGeom prst="rect">
            <a:avLst/>
          </a:prstGeom>
          <a:noFill/>
          <a:ln>
            <a:noFill/>
          </a:ln>
        </p:spPr>
      </p:pic>
      <p:sp>
        <p:nvSpPr>
          <p:cNvPr id="151" name="Google Shape;151;p25"/>
          <p:cNvSpPr txBox="1"/>
          <p:nvPr/>
        </p:nvSpPr>
        <p:spPr>
          <a:xfrm>
            <a:off x="8685850" y="4930950"/>
            <a:ext cx="2819700" cy="325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latin typeface="Source Sans Pro"/>
                <a:ea typeface="Source Sans Pro"/>
                <a:cs typeface="Source Sans Pro"/>
                <a:sym typeface="Source Sans Pro"/>
              </a:rPr>
              <a:t>www.entrepeneur.com</a:t>
            </a:r>
            <a:endParaRPr>
              <a:latin typeface="Source Sans Pro"/>
              <a:ea typeface="Source Sans Pro"/>
              <a:cs typeface="Source Sans Pro"/>
              <a:sym typeface="Source Sans Pr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a:latin typeface="Times New Roman"/>
                <a:ea typeface="Times New Roman"/>
                <a:cs typeface="Times New Roman"/>
                <a:sym typeface="Times New Roman"/>
              </a:rPr>
              <a:t>References</a:t>
            </a:r>
            <a:endParaRPr>
              <a:latin typeface="Times New Roman"/>
              <a:ea typeface="Times New Roman"/>
              <a:cs typeface="Times New Roman"/>
              <a:sym typeface="Times New Roman"/>
            </a:endParaRPr>
          </a:p>
        </p:txBody>
      </p:sp>
      <p:sp>
        <p:nvSpPr>
          <p:cNvPr id="157" name="Google Shape;157;p26"/>
          <p:cNvSpPr txBox="1">
            <a:spLocks noGrp="1"/>
          </p:cNvSpPr>
          <p:nvPr>
            <p:ph type="body" idx="1"/>
          </p:nvPr>
        </p:nvSpPr>
        <p:spPr>
          <a:xfrm>
            <a:off x="838200" y="1825625"/>
            <a:ext cx="10515600" cy="47517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None/>
            </a:pPr>
            <a:r>
              <a:rPr lang="en-US" sz="1400">
                <a:solidFill>
                  <a:srgbClr val="000000"/>
                </a:solidFill>
                <a:highlight>
                  <a:srgbClr val="FFFFFF"/>
                </a:highlight>
                <a:latin typeface="Times New Roman"/>
                <a:ea typeface="Times New Roman"/>
                <a:cs typeface="Times New Roman"/>
                <a:sym typeface="Times New Roman"/>
              </a:rPr>
              <a:t>Canadian Public Health Association. (2016). </a:t>
            </a:r>
            <a:r>
              <a:rPr lang="en-US" sz="1400" i="1">
                <a:solidFill>
                  <a:srgbClr val="000000"/>
                </a:solidFill>
                <a:highlight>
                  <a:srgbClr val="FFFFFF"/>
                </a:highlight>
                <a:latin typeface="Times New Roman"/>
                <a:ea typeface="Times New Roman"/>
                <a:cs typeface="Times New Roman"/>
                <a:sym typeface="Times New Roman"/>
              </a:rPr>
              <a:t>Leadership in Public Health Practice</a:t>
            </a:r>
            <a:r>
              <a:rPr lang="en-US" sz="1400">
                <a:solidFill>
                  <a:srgbClr val="000000"/>
                </a:solidFill>
                <a:highlight>
                  <a:srgbClr val="FFFFFF"/>
                </a:highlight>
                <a:latin typeface="Times New Roman"/>
                <a:ea typeface="Times New Roman"/>
                <a:cs typeface="Times New Roman"/>
                <a:sym typeface="Times New Roman"/>
              </a:rPr>
              <a:t>. </a:t>
            </a:r>
            <a:r>
              <a:rPr lang="en-US" sz="1400">
                <a:solidFill>
                  <a:srgbClr val="000000"/>
                </a:solidFill>
                <a:highlight>
                  <a:srgbClr val="FFFFFF"/>
                </a:highlight>
                <a:uFill>
                  <a:noFill/>
                </a:uFill>
                <a:latin typeface="Times New Roman"/>
                <a:ea typeface="Times New Roman"/>
                <a:cs typeface="Times New Roman"/>
                <a:sym typeface="Times New Roman"/>
                <a:hlinkClick r:id="rId3">
                  <a:extLst>
                    <a:ext uri="{A12FA001-AC4F-418D-AE19-62706E023703}">
                      <ahyp:hlinkClr xmlns:ahyp="http://schemas.microsoft.com/office/drawing/2018/hyperlinkcolor" val="tx"/>
                    </a:ext>
                  </a:extLst>
                </a:hlinkClick>
              </a:rPr>
              <a:t>https://www.cpha.ca/sites/default/files/uploads/webinars/2016-09-14-vollman_public-health-leadership.pdf</a:t>
            </a:r>
            <a:endParaRPr sz="1400">
              <a:solidFill>
                <a:srgbClr val="000000"/>
              </a:solidFill>
              <a:highlight>
                <a:srgbClr val="FFFFFF"/>
              </a:highlight>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None/>
            </a:pPr>
            <a:r>
              <a:rPr lang="en-US" sz="1400">
                <a:solidFill>
                  <a:srgbClr val="000000"/>
                </a:solidFill>
                <a:highlight>
                  <a:srgbClr val="FFFFFF"/>
                </a:highlight>
                <a:latin typeface="Times New Roman"/>
                <a:ea typeface="Times New Roman"/>
                <a:cs typeface="Times New Roman"/>
                <a:sym typeface="Times New Roman"/>
              </a:rPr>
              <a:t>Community ToolBox. (2020). </a:t>
            </a:r>
            <a:r>
              <a:rPr lang="en-US" sz="1400" i="1">
                <a:solidFill>
                  <a:srgbClr val="000000"/>
                </a:solidFill>
                <a:latin typeface="Times New Roman"/>
                <a:ea typeface="Times New Roman"/>
                <a:cs typeface="Times New Roman"/>
                <a:sym typeface="Times New Roman"/>
              </a:rPr>
              <a:t>Section 2. Servant Leadership: Accepting and Maintaining the Call of Service. </a:t>
            </a:r>
            <a:r>
              <a:rPr lang="en-US" sz="1400">
                <a:solidFill>
                  <a:srgbClr val="000000"/>
                </a:solidFill>
                <a:uFill>
                  <a:noFill/>
                </a:uFill>
                <a:latin typeface="Times New Roman"/>
                <a:ea typeface="Times New Roman"/>
                <a:cs typeface="Times New Roman"/>
                <a:sym typeface="Times New Roman"/>
                <a:hlinkClick r:id="rId4">
                  <a:extLst>
                    <a:ext uri="{A12FA001-AC4F-418D-AE19-62706E023703}">
                      <ahyp:hlinkClr xmlns:ahyp="http://schemas.microsoft.com/office/drawing/2018/hyperlinkcolor" val="tx"/>
                    </a:ext>
                  </a:extLst>
                </a:hlinkClick>
              </a:rPr>
              <a:t>https://ctb.ku.edu/en/table-of-contents/leadership/leadership-ideas/servant-leadership/main</a:t>
            </a:r>
            <a:r>
              <a:rPr lang="en-US" sz="1400">
                <a:solidFill>
                  <a:srgbClr val="000000"/>
                </a:solidFill>
                <a:highlight>
                  <a:srgbClr val="FFFFFF"/>
                </a:highlight>
                <a:latin typeface="Times New Roman"/>
                <a:ea typeface="Times New Roman"/>
                <a:cs typeface="Times New Roman"/>
                <a:sym typeface="Times New Roman"/>
              </a:rPr>
              <a:t>.</a:t>
            </a:r>
            <a:endParaRPr sz="1400">
              <a:solidFill>
                <a:srgbClr val="000000"/>
              </a:solidFill>
              <a:highlight>
                <a:srgbClr val="FFFFFF"/>
              </a:highlight>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None/>
            </a:pPr>
            <a:r>
              <a:rPr lang="en-US" sz="1400">
                <a:solidFill>
                  <a:srgbClr val="000000"/>
                </a:solidFill>
                <a:latin typeface="Times New Roman"/>
                <a:ea typeface="Times New Roman"/>
                <a:cs typeface="Times New Roman"/>
                <a:sym typeface="Times New Roman"/>
              </a:rPr>
              <a:t>ConnectUs. (2019, May 20). </a:t>
            </a:r>
            <a:r>
              <a:rPr lang="en-US" sz="1400" i="1">
                <a:solidFill>
                  <a:srgbClr val="000000"/>
                </a:solidFill>
                <a:latin typeface="Times New Roman"/>
                <a:ea typeface="Times New Roman"/>
                <a:cs typeface="Times New Roman"/>
                <a:sym typeface="Times New Roman"/>
              </a:rPr>
              <a:t>22 Advantages and Disadvantages of Democratic Leadership Style</a:t>
            </a:r>
            <a:r>
              <a:rPr lang="en-US" sz="1400">
                <a:solidFill>
                  <a:srgbClr val="000000"/>
                </a:solidFill>
                <a:latin typeface="Times New Roman"/>
                <a:ea typeface="Times New Roman"/>
                <a:cs typeface="Times New Roman"/>
                <a:sym typeface="Times New Roman"/>
              </a:rPr>
              <a:t>. </a:t>
            </a:r>
            <a:r>
              <a:rPr lang="en-US" sz="1400">
                <a:solidFill>
                  <a:srgbClr val="000000"/>
                </a:solidFill>
                <a:uFill>
                  <a:noFill/>
                </a:uFill>
                <a:latin typeface="Times New Roman"/>
                <a:ea typeface="Times New Roman"/>
                <a:cs typeface="Times New Roman"/>
                <a:sym typeface="Times New Roman"/>
                <a:hlinkClick r:id="rId5">
                  <a:extLst>
                    <a:ext uri="{A12FA001-AC4F-418D-AE19-62706E023703}">
                      <ahyp:hlinkClr xmlns:ahyp="http://schemas.microsoft.com/office/drawing/2018/hyperlinkcolor" val="tx"/>
                    </a:ext>
                  </a:extLst>
                </a:hlinkClick>
              </a:rPr>
              <a:t>https://connectusfund.org/8-advantages-and-disadvantages-of-democratic-leadership-style</a:t>
            </a:r>
            <a:r>
              <a:rPr lang="en-US" sz="1400">
                <a:solidFill>
                  <a:srgbClr val="000000"/>
                </a:solidFill>
                <a:latin typeface="Times New Roman"/>
                <a:ea typeface="Times New Roman"/>
                <a:cs typeface="Times New Roman"/>
                <a:sym typeface="Times New Roman"/>
              </a:rPr>
              <a:t>.</a:t>
            </a:r>
            <a:endParaRPr sz="1400">
              <a:solidFill>
                <a:srgbClr val="000000"/>
              </a:solidFill>
              <a:highlight>
                <a:srgbClr val="FFFFFF"/>
              </a:highlight>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None/>
            </a:pPr>
            <a:r>
              <a:rPr lang="en-US" sz="1400">
                <a:solidFill>
                  <a:srgbClr val="000000"/>
                </a:solidFill>
                <a:highlight>
                  <a:srgbClr val="FFFFFF"/>
                </a:highlight>
                <a:latin typeface="Times New Roman"/>
                <a:ea typeface="Times New Roman"/>
                <a:cs typeface="Times New Roman"/>
                <a:sym typeface="Times New Roman"/>
              </a:rPr>
              <a:t>Gleeson, B. (2016, November 09). </a:t>
            </a:r>
            <a:r>
              <a:rPr lang="en-US" sz="1400" i="1">
                <a:solidFill>
                  <a:srgbClr val="000000"/>
                </a:solidFill>
                <a:latin typeface="Times New Roman"/>
                <a:ea typeface="Times New Roman"/>
                <a:cs typeface="Times New Roman"/>
                <a:sym typeface="Times New Roman"/>
              </a:rPr>
              <a:t>10 Unique perspectives on what makes a great leader</a:t>
            </a:r>
            <a:r>
              <a:rPr lang="en-US" sz="1400">
                <a:solidFill>
                  <a:srgbClr val="000000"/>
                </a:solidFill>
                <a:highlight>
                  <a:srgbClr val="FFFFFF"/>
                </a:highlight>
                <a:latin typeface="Times New Roman"/>
                <a:ea typeface="Times New Roman"/>
                <a:cs typeface="Times New Roman"/>
                <a:sym typeface="Times New Roman"/>
              </a:rPr>
              <a:t>. Retrieved from </a:t>
            </a:r>
            <a:r>
              <a:rPr lang="en-US" sz="1400">
                <a:solidFill>
                  <a:srgbClr val="000000"/>
                </a:solidFill>
                <a:uFill>
                  <a:noFill/>
                </a:uFill>
                <a:latin typeface="Times New Roman"/>
                <a:ea typeface="Times New Roman"/>
                <a:cs typeface="Times New Roman"/>
                <a:sym typeface="Times New Roman"/>
                <a:hlinkClick r:id="rId6">
                  <a:extLst>
                    <a:ext uri="{A12FA001-AC4F-418D-AE19-62706E023703}">
                      <ahyp:hlinkClr xmlns:ahyp="http://schemas.microsoft.com/office/drawing/2018/hyperlinkcolor" val="tx"/>
                    </a:ext>
                  </a:extLst>
                </a:hlinkClick>
              </a:rPr>
              <a:t>https://www.forbes.com/sites/brentgleeson/2016/11/09/10-unique-perspectives-on-what-makes-a-great-leader/?sh=48bc9cd75dd1</a:t>
            </a:r>
            <a:endParaRPr sz="1400">
              <a:solidFill>
                <a:srgbClr val="000000"/>
              </a:solidFill>
              <a:highlight>
                <a:srgbClr val="FFFFFF"/>
              </a:highlight>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None/>
            </a:pPr>
            <a:r>
              <a:rPr lang="en-US" sz="1400">
                <a:solidFill>
                  <a:srgbClr val="000000"/>
                </a:solidFill>
                <a:highlight>
                  <a:srgbClr val="FFFFFF"/>
                </a:highlight>
                <a:latin typeface="Times New Roman"/>
                <a:ea typeface="Times New Roman"/>
                <a:cs typeface="Times New Roman"/>
                <a:sym typeface="Times New Roman"/>
              </a:rPr>
              <a:t>MindTools. </a:t>
            </a:r>
            <a:r>
              <a:rPr lang="en-US" sz="1400" i="1">
                <a:solidFill>
                  <a:srgbClr val="000000"/>
                </a:solidFill>
                <a:latin typeface="Times New Roman"/>
                <a:ea typeface="Times New Roman"/>
                <a:cs typeface="Times New Roman"/>
                <a:sym typeface="Times New Roman"/>
              </a:rPr>
              <a:t>Servant Leadership: Putting Your Team First, and Yourself Second</a:t>
            </a:r>
            <a:r>
              <a:rPr lang="en-US" sz="1400">
                <a:solidFill>
                  <a:srgbClr val="000000"/>
                </a:solidFill>
                <a:highlight>
                  <a:srgbClr val="FFFFFF"/>
                </a:highlight>
                <a:latin typeface="Times New Roman"/>
                <a:ea typeface="Times New Roman"/>
                <a:cs typeface="Times New Roman"/>
                <a:sym typeface="Times New Roman"/>
              </a:rPr>
              <a:t>. </a:t>
            </a:r>
            <a:r>
              <a:rPr lang="en-US" sz="1400">
                <a:solidFill>
                  <a:srgbClr val="000000"/>
                </a:solidFill>
                <a:uFill>
                  <a:noFill/>
                </a:uFill>
                <a:latin typeface="Times New Roman"/>
                <a:ea typeface="Times New Roman"/>
                <a:cs typeface="Times New Roman"/>
                <a:sym typeface="Times New Roman"/>
                <a:hlinkClick r:id="rId7">
                  <a:extLst>
                    <a:ext uri="{A12FA001-AC4F-418D-AE19-62706E023703}">
                      <ahyp:hlinkClr xmlns:ahyp="http://schemas.microsoft.com/office/drawing/2018/hyperlinkcolor" val="tx"/>
                    </a:ext>
                  </a:extLst>
                </a:hlinkClick>
              </a:rPr>
              <a:t>https://www.mindtools.com/pages/article/servant-leadership.htm</a:t>
            </a:r>
            <a:r>
              <a:rPr lang="en-US" sz="1400">
                <a:solidFill>
                  <a:srgbClr val="000000"/>
                </a:solidFill>
                <a:highlight>
                  <a:srgbClr val="FFFFFF"/>
                </a:highlight>
                <a:latin typeface="Times New Roman"/>
                <a:ea typeface="Times New Roman"/>
                <a:cs typeface="Times New Roman"/>
                <a:sym typeface="Times New Roman"/>
              </a:rPr>
              <a:t>.</a:t>
            </a:r>
            <a:endParaRPr sz="1400">
              <a:solidFill>
                <a:srgbClr val="000000"/>
              </a:solidFill>
              <a:highlight>
                <a:srgbClr val="FFFFFF"/>
              </a:highlight>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None/>
            </a:pPr>
            <a:r>
              <a:rPr lang="en-US" sz="1400">
                <a:solidFill>
                  <a:srgbClr val="000000"/>
                </a:solidFill>
                <a:highlight>
                  <a:srgbClr val="FFFFFF"/>
                </a:highlight>
                <a:latin typeface="Times New Roman"/>
                <a:ea typeface="Times New Roman"/>
                <a:cs typeface="Times New Roman"/>
                <a:sym typeface="Times New Roman"/>
              </a:rPr>
              <a:t>Rowitz, L. (2014). </a:t>
            </a:r>
            <a:r>
              <a:rPr lang="en-US" sz="1400" i="1">
                <a:solidFill>
                  <a:srgbClr val="000000"/>
                </a:solidFill>
                <a:highlight>
                  <a:srgbClr val="FFFFFF"/>
                </a:highlight>
                <a:latin typeface="Times New Roman"/>
                <a:ea typeface="Times New Roman"/>
                <a:cs typeface="Times New Roman"/>
                <a:sym typeface="Times New Roman"/>
              </a:rPr>
              <a:t>Public Health Leadership Putting Principles Into Practice, </a:t>
            </a:r>
            <a:r>
              <a:rPr lang="en-US" sz="1400">
                <a:solidFill>
                  <a:srgbClr val="000000"/>
                </a:solidFill>
                <a:highlight>
                  <a:srgbClr val="FFFFFF"/>
                </a:highlight>
                <a:latin typeface="Times New Roman"/>
                <a:ea typeface="Times New Roman"/>
                <a:cs typeface="Times New Roman"/>
                <a:sym typeface="Times New Roman"/>
              </a:rPr>
              <a:t>(3</a:t>
            </a:r>
            <a:r>
              <a:rPr lang="en-US" sz="1400" baseline="30000">
                <a:solidFill>
                  <a:srgbClr val="000000"/>
                </a:solidFill>
                <a:highlight>
                  <a:srgbClr val="FFFFFF"/>
                </a:highlight>
                <a:latin typeface="Times New Roman"/>
                <a:ea typeface="Times New Roman"/>
                <a:cs typeface="Times New Roman"/>
                <a:sym typeface="Times New Roman"/>
              </a:rPr>
              <a:t>rd</a:t>
            </a:r>
            <a:r>
              <a:rPr lang="en-US" sz="1400">
                <a:solidFill>
                  <a:srgbClr val="000000"/>
                </a:solidFill>
                <a:highlight>
                  <a:srgbClr val="FFFFFF"/>
                </a:highlight>
                <a:latin typeface="Times New Roman"/>
                <a:ea typeface="Times New Roman"/>
                <a:cs typeface="Times New Roman"/>
                <a:sym typeface="Times New Roman"/>
              </a:rPr>
              <a:t> ed) [eBook edition].. Burlington, MA: Jones &amp; Bartlett Learning. </a:t>
            </a:r>
            <a:r>
              <a:rPr lang="en-US" sz="1400">
                <a:solidFill>
                  <a:srgbClr val="000000"/>
                </a:solidFill>
                <a:highlight>
                  <a:srgbClr val="FFFFFF"/>
                </a:highlight>
                <a:uFill>
                  <a:noFill/>
                </a:uFill>
                <a:latin typeface="Times New Roman"/>
                <a:ea typeface="Times New Roman"/>
                <a:cs typeface="Times New Roman"/>
                <a:sym typeface="Times New Roman"/>
                <a:hlinkClick r:id="rId8">
                  <a:extLst>
                    <a:ext uri="{A12FA001-AC4F-418D-AE19-62706E023703}">
                      <ahyp:hlinkClr xmlns:ahyp="http://schemas.microsoft.com/office/drawing/2018/hyperlinkcolor" val="tx"/>
                    </a:ext>
                  </a:extLst>
                </a:hlinkClick>
              </a:rPr>
              <a:t>https://viewer.gcu.edu/9QVjRA</a:t>
            </a:r>
            <a:endParaRPr sz="1400">
              <a:solidFill>
                <a:srgbClr val="000000"/>
              </a:solidFill>
              <a:highlight>
                <a:srgbClr val="FFFFFF"/>
              </a:highlight>
              <a:latin typeface="Times New Roman"/>
              <a:ea typeface="Times New Roman"/>
              <a:cs typeface="Times New Roman"/>
              <a:sym typeface="Times New Roman"/>
            </a:endParaRPr>
          </a:p>
          <a:p>
            <a:pPr marL="0" lvl="0" indent="0" algn="l" rtl="0">
              <a:lnSpc>
                <a:spcPct val="115000"/>
              </a:lnSpc>
              <a:spcBef>
                <a:spcPts val="1200"/>
              </a:spcBef>
              <a:spcAft>
                <a:spcPts val="0"/>
              </a:spcAft>
              <a:buClr>
                <a:schemeClr val="dk1"/>
              </a:buClr>
              <a:buSzPts val="1100"/>
              <a:buNone/>
            </a:pPr>
            <a:r>
              <a:rPr lang="en-US" sz="1400">
                <a:solidFill>
                  <a:srgbClr val="000000"/>
                </a:solidFill>
                <a:highlight>
                  <a:srgbClr val="FFFFFF"/>
                </a:highlight>
                <a:latin typeface="Times New Roman"/>
                <a:ea typeface="Times New Roman"/>
                <a:cs typeface="Times New Roman"/>
                <a:sym typeface="Times New Roman"/>
              </a:rPr>
              <a:t>Servant Leadership Institute. (2017, January 6). </a:t>
            </a:r>
            <a:r>
              <a:rPr lang="en-US" sz="1400" i="1">
                <a:solidFill>
                  <a:srgbClr val="000000"/>
                </a:solidFill>
                <a:highlight>
                  <a:srgbClr val="FFFFFF"/>
                </a:highlight>
                <a:latin typeface="Times New Roman"/>
                <a:ea typeface="Times New Roman"/>
                <a:cs typeface="Times New Roman"/>
                <a:sym typeface="Times New Roman"/>
              </a:rPr>
              <a:t>Nine Behaviors of Servant Leadership</a:t>
            </a:r>
            <a:r>
              <a:rPr lang="en-US" sz="1400">
                <a:solidFill>
                  <a:srgbClr val="000000"/>
                </a:solidFill>
                <a:highlight>
                  <a:srgbClr val="FFFFFF"/>
                </a:highlight>
                <a:latin typeface="Times New Roman"/>
                <a:ea typeface="Times New Roman"/>
                <a:cs typeface="Times New Roman"/>
                <a:sym typeface="Times New Roman"/>
              </a:rPr>
              <a:t> [Video]. YouTube. </a:t>
            </a:r>
            <a:r>
              <a:rPr lang="en-US" sz="1400" u="sng">
                <a:solidFill>
                  <a:srgbClr val="000000"/>
                </a:solidFill>
                <a:highlight>
                  <a:srgbClr val="FFFFFF"/>
                </a:highlight>
                <a:latin typeface="Times New Roman"/>
                <a:ea typeface="Times New Roman"/>
                <a:cs typeface="Times New Roman"/>
                <a:sym typeface="Times New Roman"/>
                <a:hlinkClick r:id="rId9">
                  <a:extLst>
                    <a:ext uri="{A12FA001-AC4F-418D-AE19-62706E023703}">
                      <ahyp:hlinkClr xmlns:ahyp="http://schemas.microsoft.com/office/drawing/2018/hyperlinkcolor" val="tx"/>
                    </a:ext>
                  </a:extLst>
                </a:hlinkClick>
              </a:rPr>
              <a:t>https://www.youtube.com/watch?v=Tiq0ZmN6sq8</a:t>
            </a:r>
            <a:r>
              <a:rPr lang="en-US" sz="1400">
                <a:solidFill>
                  <a:srgbClr val="000000"/>
                </a:solidFill>
                <a:highlight>
                  <a:srgbClr val="FFFFFF"/>
                </a:highlight>
                <a:latin typeface="Times New Roman"/>
                <a:ea typeface="Times New Roman"/>
                <a:cs typeface="Times New Roman"/>
                <a:sym typeface="Times New Roman"/>
              </a:rPr>
              <a:t>.</a:t>
            </a:r>
            <a:endParaRPr sz="1400">
              <a:solidFill>
                <a:srgbClr val="000000"/>
              </a:solidFill>
              <a:highlight>
                <a:srgbClr val="FFFFFF"/>
              </a:highlight>
              <a:latin typeface="Times New Roman"/>
              <a:ea typeface="Times New Roman"/>
              <a:cs typeface="Times New Roman"/>
              <a:sym typeface="Times New Roman"/>
            </a:endParaRPr>
          </a:p>
          <a:p>
            <a:pPr marL="355600" lvl="0" indent="0" algn="l" rtl="0">
              <a:lnSpc>
                <a:spcPct val="115000"/>
              </a:lnSpc>
              <a:spcBef>
                <a:spcPts val="1200"/>
              </a:spcBef>
              <a:spcAft>
                <a:spcPts val="0"/>
              </a:spcAft>
              <a:buClr>
                <a:schemeClr val="dk1"/>
              </a:buClr>
              <a:buSzPts val="1100"/>
              <a:buNone/>
            </a:pPr>
            <a:endParaRPr sz="1200">
              <a:highlight>
                <a:srgbClr val="FFFFFF"/>
              </a:highlight>
              <a:latin typeface="Times New Roman"/>
              <a:ea typeface="Times New Roman"/>
              <a:cs typeface="Times New Roman"/>
              <a:sym typeface="Times New Roman"/>
            </a:endParaRPr>
          </a:p>
          <a:p>
            <a:pPr marL="355600" lvl="0" indent="0" algn="l" rtl="0">
              <a:lnSpc>
                <a:spcPct val="115000"/>
              </a:lnSpc>
              <a:spcBef>
                <a:spcPts val="1200"/>
              </a:spcBef>
              <a:spcAft>
                <a:spcPts val="0"/>
              </a:spcAft>
              <a:buClr>
                <a:schemeClr val="dk1"/>
              </a:buClr>
              <a:buSzPts val="1100"/>
              <a:buNone/>
            </a:pPr>
            <a:endParaRPr sz="1200">
              <a:highlight>
                <a:srgbClr val="FFFFFF"/>
              </a:highlight>
              <a:latin typeface="Times New Roman"/>
              <a:ea typeface="Times New Roman"/>
              <a:cs typeface="Times New Roman"/>
              <a:sym typeface="Times New Roman"/>
            </a:endParaRPr>
          </a:p>
          <a:p>
            <a:pPr marL="355600" lvl="0" indent="0" algn="l" rtl="0">
              <a:lnSpc>
                <a:spcPct val="115000"/>
              </a:lnSpc>
              <a:spcBef>
                <a:spcPts val="1200"/>
              </a:spcBef>
              <a:spcAft>
                <a:spcPts val="0"/>
              </a:spcAft>
              <a:buClr>
                <a:schemeClr val="dk1"/>
              </a:buClr>
              <a:buSzPts val="1100"/>
              <a:buNone/>
            </a:pPr>
            <a:endParaRPr sz="1800">
              <a:latin typeface="Times New Roman"/>
              <a:ea typeface="Times New Roman"/>
              <a:cs typeface="Times New Roman"/>
              <a:sym typeface="Times New Roman"/>
            </a:endParaRPr>
          </a:p>
          <a:p>
            <a:pPr marL="355600" lvl="0" indent="0" algn="l" rtl="0">
              <a:lnSpc>
                <a:spcPct val="115000"/>
              </a:lnSpc>
              <a:spcBef>
                <a:spcPts val="1200"/>
              </a:spcBef>
              <a:spcAft>
                <a:spcPts val="0"/>
              </a:spcAft>
              <a:buClr>
                <a:schemeClr val="dk1"/>
              </a:buClr>
              <a:buSzPts val="1100"/>
              <a:buFont typeface="Arial"/>
              <a:buNone/>
            </a:pPr>
            <a:endParaRPr sz="1100">
              <a:latin typeface="Arial"/>
              <a:ea typeface="Arial"/>
              <a:cs typeface="Arial"/>
              <a:sym typeface="Arial"/>
            </a:endParaRPr>
          </a:p>
          <a:p>
            <a:pPr marL="228600" lvl="0" indent="-50800" algn="l" rtl="0">
              <a:lnSpc>
                <a:spcPct val="90000"/>
              </a:lnSpc>
              <a:spcBef>
                <a:spcPts val="1200"/>
              </a:spcBef>
              <a:spcAft>
                <a:spcPts val="2100"/>
              </a:spcAft>
              <a:buClr>
                <a:schemeClr val="dk1"/>
              </a:buClr>
              <a:buSzPts val="2800"/>
              <a:buNone/>
            </a:pPr>
            <a:endParaRPr/>
          </a:p>
        </p:txBody>
      </p:sp>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2498</Words>
  <Application>Microsoft Macintosh PowerPoint</Application>
  <PresentationFormat>Widescreen</PresentationFormat>
  <Paragraphs>152</Paragraphs>
  <Slides>11</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Times New Roman</vt:lpstr>
      <vt:lpstr>Source Sans Pro</vt:lpstr>
      <vt:lpstr>Calibri</vt:lpstr>
      <vt:lpstr>Arial</vt:lpstr>
      <vt:lpstr>Raleway</vt:lpstr>
      <vt:lpstr>Trebuchet MS</vt:lpstr>
      <vt:lpstr>Georgia</vt:lpstr>
      <vt:lpstr>Plum</vt:lpstr>
      <vt:lpstr>CLC – Leadership Styles</vt:lpstr>
      <vt:lpstr>Learning Objectives</vt:lpstr>
      <vt:lpstr>Gustavo - Democratic Leadership Style</vt:lpstr>
      <vt:lpstr>Jewel - Democratic Leadership Style</vt:lpstr>
      <vt:lpstr>Stacey - Democratic Leadership Style</vt:lpstr>
      <vt:lpstr>Democratic Leadership Style</vt:lpstr>
      <vt:lpstr>Democratic Leadership Style</vt:lpstr>
      <vt:lpstr>Importance for public health professionals to be aware of their personal leadership style, traits, and practices </vt:lpstr>
      <vt:lpstr>Integrating the Tenets of Servant Leadership </vt:lpstr>
      <vt:lpstr>How Can Servant Leaders Successfully Lead Others</vt:lpstr>
      <vt:lpstr>References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CLC – Leadership Styles</dc:title>
  <cp:lastModifiedBy>Gustavo Alvarez</cp:lastModifiedBy>
  <cp:revision>1</cp:revision>
  <dcterms:modified xsi:type="dcterms:W3CDTF">2020-12-03T06:14:45Z</dcterms:modified>
</cp:coreProperties>
</file>